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7" r:id="rId4"/>
    <p:sldId id="276" r:id="rId5"/>
    <p:sldId id="270" r:id="rId6"/>
    <p:sldId id="271" r:id="rId7"/>
    <p:sldId id="268" r:id="rId8"/>
    <p:sldId id="272" r:id="rId9"/>
    <p:sldId id="267" r:id="rId10"/>
    <p:sldId id="27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2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51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6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75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89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97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86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0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8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4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2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7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1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8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5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B5336E-36D3-41A3-AEBF-0C9EE6DBF8D4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012796-996D-45F4-8CAB-8AD1727F0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55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9138" y="1207476"/>
            <a:ext cx="94781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Комунальний вищий навчальний заклад</a:t>
            </a:r>
          </a:p>
          <a:p>
            <a:pPr algn="ctr"/>
            <a:r>
              <a:rPr lang="uk-UA" sz="4000" b="1" dirty="0" smtClean="0"/>
              <a:t> </a:t>
            </a:r>
          </a:p>
          <a:p>
            <a:pPr algn="ctr"/>
            <a:r>
              <a:rPr lang="uk-UA" sz="4400" b="1" dirty="0" smtClean="0"/>
              <a:t>«ДНІПРОПЕТРОВСЬКА АКАДЕМІЯ МУЗИКИ </a:t>
            </a:r>
          </a:p>
          <a:p>
            <a:pPr algn="ctr"/>
            <a:r>
              <a:rPr lang="uk-UA" sz="4400" b="1" dirty="0" smtClean="0"/>
              <a:t>ім. М.ГЛІНКИ» </a:t>
            </a:r>
          </a:p>
          <a:p>
            <a:pPr algn="ctr"/>
            <a:r>
              <a:rPr lang="uk-UA" sz="4400" b="1" dirty="0" smtClean="0"/>
              <a:t>Дніпропетровської обласної ради»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0703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8754" y="600027"/>
            <a:ext cx="88362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/>
              <a:t>Для забезпечення якості освітнього процесу академія має наступний музичний інструментарій: 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 rot="442234">
            <a:off x="1560863" y="2396666"/>
            <a:ext cx="3220917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піаніно – 91,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рояль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57,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1,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концертний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 – 1, клавесин –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 rot="21333084">
            <a:off x="1492956" y="4710197"/>
            <a:ext cx="2251676" cy="120032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скрипка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23, віолончель –3,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контрабас –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 rot="21304321">
            <a:off x="5405867" y="2489917"/>
            <a:ext cx="2295306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бандура – 29,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домра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28, балалайка – 24, литаври – 1, гітара – 3, акордеон – 8, кобза – 3,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баян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10, цимбали –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 rot="334325">
            <a:off x="8451951" y="2674584"/>
            <a:ext cx="2581242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гобой – 4,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кларнет – 10,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фагот – 4,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труба – 21,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саксофон – 7, тромбон – 15,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флейта – 3, 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синтезатор –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6484" y="766916"/>
            <a:ext cx="69942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Матеріально-технічна</a:t>
            </a:r>
            <a:r>
              <a:rPr lang="ru-RU" sz="2800" b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база закладу </a:t>
            </a:r>
            <a:r>
              <a:rPr lang="ru-RU" sz="28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освіти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b="1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ru-RU" sz="2800" b="1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0608" y="1779044"/>
            <a:ext cx="6137032" cy="42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Загальна площа Академії 13535м</a:t>
            </a:r>
            <a:r>
              <a:rPr lang="uk-UA" sz="2800" baseline="30000" dirty="0" smtClean="0">
                <a:solidFill>
                  <a:schemeClr val="tx1"/>
                </a:solidFill>
              </a:rPr>
              <a:t>2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7717" y="2541482"/>
            <a:ext cx="1206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111 </a:t>
            </a:r>
            <a:r>
              <a:rPr lang="uk-UA" sz="1200" dirty="0" smtClean="0"/>
              <a:t>аудиторій, </a:t>
            </a:r>
          </a:p>
          <a:p>
            <a:pPr algn="ctr"/>
            <a:r>
              <a:rPr lang="uk-UA" sz="1200" dirty="0" smtClean="0"/>
              <a:t>2 лабораторії, 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Зал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хореографії площею 218,2 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uk-UA" sz="1200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200" dirty="0" smtClean="0"/>
              <a:t>м</a:t>
            </a:r>
            <a:r>
              <a:rPr lang="ru-RU" sz="1200" dirty="0" err="1" smtClean="0"/>
              <a:t>едичний</a:t>
            </a:r>
            <a:r>
              <a:rPr lang="ru-RU" sz="1200" dirty="0" smtClean="0"/>
              <a:t> </a:t>
            </a:r>
            <a:r>
              <a:rPr lang="ru-RU" sz="1200" dirty="0"/>
              <a:t>пункт, </a:t>
            </a:r>
            <a:endParaRPr lang="ru-RU" sz="1200" dirty="0" smtClean="0"/>
          </a:p>
          <a:p>
            <a:pPr algn="ctr"/>
            <a:r>
              <a:rPr lang="ru-RU" sz="1200" dirty="0" smtClean="0"/>
              <a:t>пандус</a:t>
            </a:r>
            <a:r>
              <a:rPr lang="ru-RU" sz="1200" dirty="0"/>
              <a:t>, </a:t>
            </a:r>
            <a:r>
              <a:rPr lang="ru-RU" sz="1200" dirty="0" err="1"/>
              <a:t>ліфт</a:t>
            </a:r>
            <a:r>
              <a:rPr lang="ru-RU" sz="1200" dirty="0"/>
              <a:t> </a:t>
            </a:r>
            <a:endParaRPr lang="ru-RU" sz="1200" dirty="0" smtClean="0"/>
          </a:p>
          <a:p>
            <a:pPr algn="ctr"/>
            <a:r>
              <a:rPr lang="ru-RU" sz="1200" dirty="0" smtClean="0"/>
              <a:t>та </a:t>
            </a:r>
            <a:r>
              <a:rPr lang="ru-RU" sz="1200" dirty="0" err="1"/>
              <a:t>санітарні</a:t>
            </a:r>
            <a:r>
              <a:rPr lang="ru-RU" sz="1200" dirty="0"/>
              <a:t> </a:t>
            </a:r>
            <a:r>
              <a:rPr lang="ru-RU" sz="1200" dirty="0" err="1"/>
              <a:t>кімнати</a:t>
            </a:r>
            <a:r>
              <a:rPr lang="ru-RU" sz="1200" dirty="0"/>
              <a:t> для людей з </a:t>
            </a:r>
            <a:r>
              <a:rPr lang="ru-RU" sz="1200" dirty="0" err="1"/>
              <a:t>особливими</a:t>
            </a:r>
            <a:r>
              <a:rPr lang="ru-RU" sz="1200" dirty="0"/>
              <a:t> потребами, </a:t>
            </a:r>
            <a:r>
              <a:rPr lang="ru-RU" sz="1200" dirty="0" err="1"/>
              <a:t>їдальня</a:t>
            </a:r>
            <a:r>
              <a:rPr lang="ru-RU" sz="1200" dirty="0"/>
              <a:t> та </a:t>
            </a:r>
            <a:r>
              <a:rPr lang="ru-RU" sz="1200" dirty="0" err="1"/>
              <a:t>кафетерій</a:t>
            </a:r>
            <a:r>
              <a:rPr lang="ru-RU" sz="1200" dirty="0"/>
              <a:t>, </a:t>
            </a:r>
            <a:r>
              <a:rPr lang="ru-RU" sz="1200" dirty="0" err="1"/>
              <a:t>майстерня</a:t>
            </a:r>
            <a:r>
              <a:rPr lang="ru-RU" sz="1200" dirty="0"/>
              <a:t> з ремонту </a:t>
            </a:r>
            <a:r>
              <a:rPr lang="ru-RU" sz="1200" dirty="0" err="1"/>
              <a:t>інструментів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56" y="2409092"/>
            <a:ext cx="4997485" cy="333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68" y="3103159"/>
            <a:ext cx="4537620" cy="302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4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0767" y="720165"/>
            <a:ext cx="6994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Матеріально-технічна</a:t>
            </a:r>
            <a:r>
              <a:rPr lang="ru-RU" sz="2800" b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база закладу </a:t>
            </a:r>
            <a:r>
              <a:rPr lang="ru-RU" sz="28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освіти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b="1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4891" y="1673767"/>
            <a:ext cx="6137032" cy="42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Загальна площа Академії 13535м</a:t>
            </a:r>
            <a:r>
              <a:rPr lang="uk-UA" sz="2800" baseline="30000" dirty="0" smtClean="0">
                <a:solidFill>
                  <a:schemeClr val="tx1"/>
                </a:solidFill>
              </a:rPr>
              <a:t>2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6509" y="2409092"/>
            <a:ext cx="1206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111 </a:t>
            </a:r>
            <a:r>
              <a:rPr lang="uk-UA" sz="1200" dirty="0" smtClean="0"/>
              <a:t>аудиторій, </a:t>
            </a:r>
          </a:p>
          <a:p>
            <a:pPr algn="ctr"/>
            <a:r>
              <a:rPr lang="uk-UA" sz="1200" dirty="0" smtClean="0"/>
              <a:t>2 лабораторії,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Зал хореографії площею 218,2 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uk-UA" sz="1200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uk-UA" sz="1200" dirty="0" smtClean="0"/>
              <a:t>м</a:t>
            </a:r>
            <a:r>
              <a:rPr lang="ru-RU" sz="1200" dirty="0" err="1" smtClean="0"/>
              <a:t>едичний</a:t>
            </a:r>
            <a:r>
              <a:rPr lang="ru-RU" sz="1200" dirty="0" smtClean="0"/>
              <a:t> </a:t>
            </a:r>
            <a:r>
              <a:rPr lang="ru-RU" sz="1200" dirty="0"/>
              <a:t>пункт, пандус, </a:t>
            </a:r>
            <a:r>
              <a:rPr lang="ru-RU" sz="1200" dirty="0" err="1"/>
              <a:t>ліфт</a:t>
            </a:r>
            <a:r>
              <a:rPr lang="ru-RU" sz="1200" dirty="0"/>
              <a:t> та </a:t>
            </a:r>
            <a:r>
              <a:rPr lang="ru-RU" sz="1200" dirty="0" err="1"/>
              <a:t>санітарні</a:t>
            </a:r>
            <a:r>
              <a:rPr lang="ru-RU" sz="1200" dirty="0"/>
              <a:t> </a:t>
            </a:r>
            <a:r>
              <a:rPr lang="ru-RU" sz="1200" dirty="0" err="1"/>
              <a:t>кімнати</a:t>
            </a:r>
            <a:r>
              <a:rPr lang="ru-RU" sz="1200" dirty="0"/>
              <a:t> для людей з </a:t>
            </a:r>
            <a:r>
              <a:rPr lang="ru-RU" sz="1200" dirty="0" err="1"/>
              <a:t>особливими</a:t>
            </a:r>
            <a:r>
              <a:rPr lang="ru-RU" sz="1200" dirty="0"/>
              <a:t> потребами, </a:t>
            </a:r>
            <a:r>
              <a:rPr lang="ru-RU" sz="1200" dirty="0" err="1"/>
              <a:t>їдальня</a:t>
            </a:r>
            <a:r>
              <a:rPr lang="ru-RU" sz="1200" dirty="0"/>
              <a:t> та </a:t>
            </a:r>
            <a:r>
              <a:rPr lang="ru-RU" sz="1200" dirty="0" err="1"/>
              <a:t>кафетерій</a:t>
            </a:r>
            <a:r>
              <a:rPr lang="ru-RU" sz="1200" dirty="0"/>
              <a:t>, </a:t>
            </a:r>
            <a:r>
              <a:rPr lang="ru-RU" sz="1200" dirty="0" err="1"/>
              <a:t>майстерня</a:t>
            </a:r>
            <a:r>
              <a:rPr lang="ru-RU" sz="1200" dirty="0"/>
              <a:t> з ремонту </a:t>
            </a:r>
            <a:r>
              <a:rPr lang="ru-RU" sz="1200" dirty="0" err="1"/>
              <a:t>інструментів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095798"/>
            <a:ext cx="6963508" cy="417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0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327">
            <a:off x="8263136" y="4184583"/>
            <a:ext cx="2943627" cy="196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027">
            <a:off x="2180434" y="2366307"/>
            <a:ext cx="2597905" cy="173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0767" y="786218"/>
            <a:ext cx="6994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Матеріально-технічна</a:t>
            </a:r>
            <a:r>
              <a:rPr lang="ru-RU" sz="2800" b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база закладу </a:t>
            </a:r>
            <a:r>
              <a:rPr lang="ru-RU" sz="28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освіти</a:t>
            </a:r>
            <a:r>
              <a:rPr lang="ru-RU" sz="28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b="1" dirty="0" smtClean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4891" y="1802589"/>
            <a:ext cx="6137032" cy="42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Загальна площа Академії 13535м</a:t>
            </a:r>
            <a:r>
              <a:rPr lang="uk-UA" sz="2800" baseline="30000" dirty="0" smtClean="0">
                <a:solidFill>
                  <a:schemeClr val="tx1"/>
                </a:solidFill>
              </a:rPr>
              <a:t>2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2209" y="2409092"/>
            <a:ext cx="1220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111 </a:t>
            </a:r>
            <a:r>
              <a:rPr lang="uk-UA" sz="1200" dirty="0" smtClean="0"/>
              <a:t>аудиторій, </a:t>
            </a:r>
          </a:p>
          <a:p>
            <a:pPr algn="ctr"/>
            <a:r>
              <a:rPr lang="uk-UA" sz="1200" dirty="0" smtClean="0"/>
              <a:t>2 лабораторії,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Зал хореографії площею 218,2 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uk-UA" sz="1200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uk-UA" sz="1200" dirty="0" smtClean="0"/>
              <a:t>м</a:t>
            </a:r>
            <a:r>
              <a:rPr lang="ru-RU" sz="1200" dirty="0" err="1" smtClean="0"/>
              <a:t>едичний</a:t>
            </a:r>
            <a:r>
              <a:rPr lang="ru-RU" sz="1200" dirty="0" smtClean="0"/>
              <a:t> </a:t>
            </a:r>
            <a:r>
              <a:rPr lang="ru-RU" sz="1200" dirty="0"/>
              <a:t>пункт, пандус, </a:t>
            </a:r>
            <a:r>
              <a:rPr lang="ru-RU" sz="1200" dirty="0" err="1"/>
              <a:t>ліфт</a:t>
            </a:r>
            <a:r>
              <a:rPr lang="ru-RU" sz="1200" dirty="0"/>
              <a:t> та </a:t>
            </a:r>
            <a:r>
              <a:rPr lang="ru-RU" sz="1200" dirty="0" err="1"/>
              <a:t>санітарні</a:t>
            </a:r>
            <a:r>
              <a:rPr lang="ru-RU" sz="1200" dirty="0"/>
              <a:t> </a:t>
            </a:r>
            <a:r>
              <a:rPr lang="ru-RU" sz="1200" dirty="0" err="1"/>
              <a:t>кімнати</a:t>
            </a:r>
            <a:r>
              <a:rPr lang="ru-RU" sz="1200" dirty="0"/>
              <a:t> для людей з </a:t>
            </a:r>
            <a:r>
              <a:rPr lang="ru-RU" sz="1200" dirty="0" err="1"/>
              <a:t>особливими</a:t>
            </a:r>
            <a:r>
              <a:rPr lang="ru-RU" sz="1200" dirty="0"/>
              <a:t> потребами, </a:t>
            </a:r>
            <a:r>
              <a:rPr lang="ru-RU" sz="1200" dirty="0" err="1"/>
              <a:t>їдальня</a:t>
            </a:r>
            <a:r>
              <a:rPr lang="ru-RU" sz="1200" dirty="0"/>
              <a:t> та </a:t>
            </a:r>
            <a:r>
              <a:rPr lang="ru-RU" sz="1200" dirty="0" err="1"/>
              <a:t>кафетерій</a:t>
            </a:r>
            <a:r>
              <a:rPr lang="ru-RU" sz="1200" dirty="0"/>
              <a:t>, </a:t>
            </a:r>
            <a:r>
              <a:rPr lang="ru-RU" sz="1200" dirty="0" err="1"/>
              <a:t>майстерня</a:t>
            </a:r>
            <a:r>
              <a:rPr lang="ru-RU" sz="1200" dirty="0"/>
              <a:t> з ремонту </a:t>
            </a:r>
            <a:r>
              <a:rPr lang="ru-RU" sz="1200" dirty="0" err="1"/>
              <a:t>інструментів</a:t>
            </a:r>
            <a:endParaRPr lang="ru-RU" sz="1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797">
            <a:off x="7918018" y="2104809"/>
            <a:ext cx="3262816" cy="217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132">
            <a:off x="4840118" y="2419475"/>
            <a:ext cx="2896528" cy="193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417">
            <a:off x="5078768" y="4230811"/>
            <a:ext cx="2960260" cy="197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414">
            <a:off x="1953584" y="4109044"/>
            <a:ext cx="2947447" cy="196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7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564" y="841455"/>
            <a:ext cx="9601196" cy="1356622"/>
          </a:xfrm>
        </p:spPr>
        <p:txBody>
          <a:bodyPr>
            <a:normAutofit/>
          </a:bodyPr>
          <a:lstStyle/>
          <a:p>
            <a:r>
              <a:rPr lang="uk-UA" sz="4000" b="1" dirty="0"/>
              <a:t>Велика концертна зала площею 526,9м</a:t>
            </a:r>
            <a:r>
              <a:rPr lang="uk-UA" sz="4000" b="1" baseline="30000" dirty="0"/>
              <a:t>2</a:t>
            </a: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000" b="1" dirty="0"/>
              <a:t>348 місць</a:t>
            </a:r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16" y="2621611"/>
            <a:ext cx="5276043" cy="351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0" y="2569925"/>
            <a:ext cx="5284717" cy="352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2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2565277"/>
            <a:ext cx="5291674" cy="355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6518" y="950517"/>
            <a:ext cx="9888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Хорова зала площею 135,5 м</a:t>
            </a:r>
            <a:r>
              <a:rPr lang="uk-UA" sz="2800" b="1" baseline="30000" dirty="0"/>
              <a:t>2  </a:t>
            </a:r>
            <a:r>
              <a:rPr lang="uk-UA" sz="2800" b="1" dirty="0"/>
              <a:t>(120 </a:t>
            </a:r>
            <a:r>
              <a:rPr lang="uk-UA" sz="2800" b="1" dirty="0" smtClean="0"/>
              <a:t>місць)</a:t>
            </a:r>
            <a:endParaRPr lang="ru-RU" sz="2800" b="1" dirty="0" smtClean="0"/>
          </a:p>
          <a:p>
            <a:pPr algn="ctr"/>
            <a:r>
              <a:rPr lang="uk-UA" sz="2800" b="1" dirty="0" smtClean="0"/>
              <a:t>Зала </a:t>
            </a:r>
            <a:r>
              <a:rPr lang="uk-UA" sz="2800" b="1" dirty="0"/>
              <a:t>виконавської майстерності площею 137,4 м</a:t>
            </a:r>
            <a:r>
              <a:rPr lang="uk-UA" sz="2800" b="1" baseline="30000" dirty="0"/>
              <a:t>2  </a:t>
            </a:r>
            <a:r>
              <a:rPr lang="uk-UA" sz="2800" b="1" dirty="0"/>
              <a:t>(110 </a:t>
            </a:r>
            <a:r>
              <a:rPr lang="uk-UA" sz="2800" b="1" dirty="0" smtClean="0"/>
              <a:t>місць)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36" y="2565277"/>
            <a:ext cx="5136002" cy="357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8123" y="1039644"/>
            <a:ext cx="9988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Фортепіанна </a:t>
            </a:r>
            <a:r>
              <a:rPr lang="uk-UA" sz="2800" b="1" dirty="0"/>
              <a:t>зала площею 64,5 </a:t>
            </a:r>
            <a:r>
              <a:rPr lang="uk-UA" sz="2800" b="1" dirty="0" smtClean="0"/>
              <a:t>м</a:t>
            </a:r>
            <a:r>
              <a:rPr lang="ru-RU" sz="2800" b="1" baseline="30000" dirty="0"/>
              <a:t>2</a:t>
            </a:r>
            <a:r>
              <a:rPr lang="uk-UA" sz="2800" b="1" dirty="0" smtClean="0"/>
              <a:t>  (100 місць)</a:t>
            </a:r>
          </a:p>
          <a:p>
            <a:pPr algn="ctr"/>
            <a:r>
              <a:rPr lang="uk-UA" sz="2800" b="1" dirty="0" smtClean="0"/>
              <a:t>Конференц-зала </a:t>
            </a:r>
            <a:r>
              <a:rPr lang="uk-UA" sz="2800" b="1" dirty="0" smtClean="0"/>
              <a:t>61, </a:t>
            </a:r>
            <a:r>
              <a:rPr lang="uk-UA" sz="2800" b="1" dirty="0" smtClean="0"/>
              <a:t>1 м</a:t>
            </a:r>
            <a:r>
              <a:rPr lang="ru-RU" sz="2800" b="1" baseline="30000" dirty="0"/>
              <a:t>2 </a:t>
            </a:r>
            <a:r>
              <a:rPr lang="uk-UA" sz="2800" b="1" dirty="0" smtClean="0"/>
              <a:t>(50 </a:t>
            </a:r>
            <a:r>
              <a:rPr lang="uk-UA" sz="2800" b="1" dirty="0" smtClean="0"/>
              <a:t>місць)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94" y="2593731"/>
            <a:ext cx="5235820" cy="349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14" y="2593731"/>
            <a:ext cx="5318285" cy="349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7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70638" y="1012553"/>
            <a:ext cx="8466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Навчально-спортивний комплекс, у тому числі спортивна зала площею </a:t>
            </a:r>
            <a:r>
              <a:rPr lang="uk-UA" sz="2800" b="1" dirty="0" smtClean="0"/>
              <a:t>979</a:t>
            </a:r>
            <a:r>
              <a:rPr lang="uk-UA" sz="2800" b="1" dirty="0" smtClean="0"/>
              <a:t>,2</a:t>
            </a:r>
            <a:r>
              <a:rPr lang="uk-UA" sz="2800" b="1" dirty="0"/>
              <a:t> м</a:t>
            </a:r>
            <a:r>
              <a:rPr lang="uk-UA" sz="2800" b="1" baseline="30000" dirty="0"/>
              <a:t>2</a:t>
            </a:r>
            <a:endParaRPr lang="ru-RU" sz="2800" b="1" baseline="30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60" y="2065102"/>
            <a:ext cx="6307603" cy="420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2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96361"/>
            <a:ext cx="1860290" cy="2001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1885" y="1014339"/>
            <a:ext cx="687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Бібліотека площею </a:t>
            </a:r>
            <a:r>
              <a:rPr lang="uk-UA" sz="4000" b="1" dirty="0" smtClean="0"/>
              <a:t>212 м</a:t>
            </a:r>
            <a:r>
              <a:rPr lang="uk-UA" sz="4000" b="1" baseline="30000" dirty="0" smtClean="0"/>
              <a:t>2</a:t>
            </a:r>
            <a:endParaRPr lang="ru-RU" sz="4000" b="1" baseline="30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5" y="2642923"/>
            <a:ext cx="5003770" cy="33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4" y="2642923"/>
            <a:ext cx="5010883" cy="334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326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Велика концертна зала площею 526,9м2 348 місць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Виталий</cp:lastModifiedBy>
  <cp:revision>71</cp:revision>
  <dcterms:created xsi:type="dcterms:W3CDTF">2021-02-02T12:01:25Z</dcterms:created>
  <dcterms:modified xsi:type="dcterms:W3CDTF">2022-12-08T13:08:02Z</dcterms:modified>
</cp:coreProperties>
</file>