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3"/>
  </p:notesMasterIdLst>
  <p:sldIdLst>
    <p:sldId id="287" r:id="rId2"/>
    <p:sldId id="278" r:id="rId3"/>
    <p:sldId id="281" r:id="rId4"/>
    <p:sldId id="265" r:id="rId5"/>
    <p:sldId id="288" r:id="rId6"/>
    <p:sldId id="289" r:id="rId7"/>
    <p:sldId id="290" r:id="rId8"/>
    <p:sldId id="294" r:id="rId9"/>
    <p:sldId id="295" r:id="rId10"/>
    <p:sldId id="293" r:id="rId11"/>
    <p:sldId id="292" r:id="rId12"/>
    <p:sldId id="296" r:id="rId13"/>
    <p:sldId id="297" r:id="rId14"/>
    <p:sldId id="298" r:id="rId15"/>
    <p:sldId id="302" r:id="rId16"/>
    <p:sldId id="301" r:id="rId17"/>
    <p:sldId id="303" r:id="rId18"/>
    <p:sldId id="300" r:id="rId19"/>
    <p:sldId id="299" r:id="rId20"/>
    <p:sldId id="291" r:id="rId21"/>
    <p:sldId id="285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2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404C48-CFD0-4601-B6EF-7289F18D75EA}" type="datetimeFigureOut">
              <a:rPr lang="ru-RU" smtClean="0"/>
              <a:t>23.01.2025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4E4BBE-AD07-44E4-83CF-343C593BAD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6140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4E4BBE-AD07-44E4-83CF-343C593BAD2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3963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4E4BBE-AD07-44E4-83CF-343C593BAD2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3963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8FF21-0E94-4F5A-B68B-B3CEC0D28298}" type="datetimeFigureOut">
              <a:rPr lang="ru-RU" smtClean="0"/>
              <a:t>23.01.2025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B280-6BDE-4969-B716-68BEE737EBBB}" type="slidenum">
              <a:rPr lang="ru-RU" smtClean="0"/>
              <a:t>‹#›</a:t>
            </a:fld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8FF21-0E94-4F5A-B68B-B3CEC0D28298}" type="datetimeFigureOut">
              <a:rPr lang="ru-RU" smtClean="0"/>
              <a:t>23.01.2025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B280-6BDE-4969-B716-68BEE737EB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8FF21-0E94-4F5A-B68B-B3CEC0D28298}" type="datetimeFigureOut">
              <a:rPr lang="ru-RU" smtClean="0"/>
              <a:t>23.01.2025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B280-6BDE-4969-B716-68BEE737EB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8FF21-0E94-4F5A-B68B-B3CEC0D28298}" type="datetimeFigureOut">
              <a:rPr lang="ru-RU" smtClean="0"/>
              <a:t>23.01.2025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B280-6BDE-4969-B716-68BEE737EBB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8FF21-0E94-4F5A-B68B-B3CEC0D28298}" type="datetimeFigureOut">
              <a:rPr lang="ru-RU" smtClean="0"/>
              <a:t>23.01.2025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B280-6BDE-4969-B716-68BEE737EB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8FF21-0E94-4F5A-B68B-B3CEC0D28298}" type="datetimeFigureOut">
              <a:rPr lang="ru-RU" smtClean="0"/>
              <a:t>23.01.2025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B280-6BDE-4969-B716-68BEE737EB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8FF21-0E94-4F5A-B68B-B3CEC0D28298}" type="datetimeFigureOut">
              <a:rPr lang="ru-RU" smtClean="0"/>
              <a:t>23.01.2025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B280-6BDE-4969-B716-68BEE737EB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8FF21-0E94-4F5A-B68B-B3CEC0D28298}" type="datetimeFigureOut">
              <a:rPr lang="ru-RU" smtClean="0"/>
              <a:t>23.01.2025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B280-6BDE-4969-B716-68BEE737EB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8FF21-0E94-4F5A-B68B-B3CEC0D28298}" type="datetimeFigureOut">
              <a:rPr lang="ru-RU" smtClean="0"/>
              <a:t>23.01.2025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B280-6BDE-4969-B716-68BEE737EB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8FF21-0E94-4F5A-B68B-B3CEC0D28298}" type="datetimeFigureOut">
              <a:rPr lang="ru-RU" smtClean="0"/>
              <a:t>23.01.2025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B280-6BDE-4969-B716-68BEE737EB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8FF21-0E94-4F5A-B68B-B3CEC0D28298}" type="datetimeFigureOut">
              <a:rPr lang="ru-RU" smtClean="0"/>
              <a:t>23.01.2025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B280-6BDE-4969-B716-68BEE737EB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6FF8FF21-0E94-4F5A-B68B-B3CEC0D28298}" type="datetimeFigureOut">
              <a:rPr lang="ru-RU" smtClean="0"/>
              <a:t>23.01.2025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9460B280-6BDE-4969-B716-68BEE737EBBB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53" y="332657"/>
            <a:ext cx="3714807" cy="5578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55976" y="1988840"/>
            <a:ext cx="453650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err="1">
                <a:latin typeface="Times New Roman" pitchFamily="18" charset="0"/>
                <a:cs typeface="Times New Roman" pitchFamily="18" charset="0"/>
              </a:rPr>
              <a:t>Віртуальна</a:t>
            </a:r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>
                <a:latin typeface="Times New Roman" pitchFamily="18" charset="0"/>
                <a:cs typeface="Times New Roman" pitchFamily="18" charset="0"/>
              </a:rPr>
              <a:t>виставка-реквієм</a:t>
            </a:r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ru-RU" sz="2800" b="1" i="1" dirty="0" err="1">
                <a:latin typeface="Times New Roman" pitchFamily="18" charset="0"/>
                <a:cs typeface="Times New Roman" pitchFamily="18" charset="0"/>
              </a:rPr>
              <a:t>Міжнародного</a:t>
            </a:r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 дня </a:t>
            </a:r>
            <a:r>
              <a:rPr lang="ru-RU" sz="2800" b="1" i="1" dirty="0" err="1">
                <a:latin typeface="Times New Roman" pitchFamily="18" charset="0"/>
                <a:cs typeface="Times New Roman" pitchFamily="18" charset="0"/>
              </a:rPr>
              <a:t>пам’яті</a:t>
            </a:r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 жертв </a:t>
            </a:r>
            <a:r>
              <a:rPr lang="ru-RU" sz="2800" b="1" i="1" dirty="0" err="1">
                <a:latin typeface="Times New Roman" pitchFamily="18" charset="0"/>
                <a:cs typeface="Times New Roman" pitchFamily="18" charset="0"/>
              </a:rPr>
              <a:t>Голокосту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55976" y="332657"/>
            <a:ext cx="45365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Дніпровська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академія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музики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Бібліотека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27784" y="4725144"/>
            <a:ext cx="525658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Дніпро-2025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893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5" y="1556791"/>
            <a:ext cx="8208912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Тадеуш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Боровський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польський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поет, критик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публіцист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Автор книги «Ми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були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Освєнцімі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 (1946),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збірки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оповідань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Прощання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Марією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 (1947),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збірки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памфлетів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фейлетонів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Оповідання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книжок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 газет» (1949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algn="just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Наприкінці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лютого 1943 року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Тадеуш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потрапив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до рук гестапо.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квітні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з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варшавської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в’язниці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Пав’як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були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доставлені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табірного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комплексу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Аушвіц-Біркенау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Восени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важко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перехворівши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Боровський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допомогою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друзів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улаштувався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 роботу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лікарняний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барак, 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наступної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весни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закінчив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санітарні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курси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головному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таборі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Аушвіц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-І.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час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навчання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Тадеуш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починає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писати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розлогі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листи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нареченої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Зберегти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умовах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Біркенау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Марія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звісно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змогла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Але, за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власним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здивованим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зізнанням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вони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майже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дослівно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збереглися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пам’яті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самого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Тадеуша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Боровського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відтак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дійшли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й до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читачів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об’єднані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оповіданні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«У нас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Аушвіці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…».</a:t>
            </a:r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1828288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5268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95936" y="188640"/>
            <a:ext cx="475252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Боровський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Тадеуш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У нас,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Аушвіці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… /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Тадеуш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Боровський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пер. з пол.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Олександра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Бойченко. —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Чернівці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Книги—ХХХІ, 2014. — 272 с.</a:t>
            </a:r>
          </a:p>
          <a:p>
            <a:pPr algn="just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Моторошна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сила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прози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Боровського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полягає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тому,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якоюсь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потойбічною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— по той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бік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добра і зла –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стилістичною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байдужістю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показує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нам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будні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табірного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комплексу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Аушвіц-Біркенау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Ось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задимлений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єврей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зондеркоманди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розповідає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регіт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колег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як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мало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особисто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заштовхнув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газової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камери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батька,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опинитися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ній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самому; ось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вродлива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молода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жінка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яка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вдає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розпачливе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мамо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!»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простягнуті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дитячі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рученята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стосуються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бездітні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жінки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шанс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потрапити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 роботу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вижити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; а ось і футбол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майданчику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повз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ведуть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кілька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тисяч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запрошених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 газу» — і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проміжку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між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двома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кутовими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встигають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умертвити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… </a:t>
            </a:r>
          </a:p>
        </p:txBody>
      </p:sp>
      <p:pic>
        <p:nvPicPr>
          <p:cNvPr id="7170" name="Picture 2" descr="C:\Users\СЗ112\Downloads\Боровський, Тадеуш У нас, в Аушвіці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89763"/>
            <a:ext cx="3219723" cy="488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316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80" y="260648"/>
            <a:ext cx="2014868" cy="3022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889844"/>
            <a:ext cx="828092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Джонатан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Фрідленд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британський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журналіст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письменник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драматург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борець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за правду.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Працює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газеті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The Guardian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з 1993 року, де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веде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щотижневу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колонку про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сучасну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історію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 Джонатан є автором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дванадцяти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книг,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серед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Майстер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утечі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Людина, яка втекла з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Аушвіцу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попередити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світ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увійшла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 короткого списку «Книги року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Waterstones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»; «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Велика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брехня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викриття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нацистської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військової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машини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 та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Таємне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життя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шпигунів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Письменник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став лауреатом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численних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нагород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зокрема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премії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Крістофер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 за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журналістику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галузі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міжнародної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політики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(2018),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премії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Дейвід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Лівінгстон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 за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журналістику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галузі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єврейської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тематики (2014)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премії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Сідней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Шелдон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 за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журналістику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галузі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прав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людини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(2013).</a:t>
            </a:r>
          </a:p>
        </p:txBody>
      </p:sp>
    </p:spTree>
    <p:extLst>
      <p:ext uri="{BB962C8B-B14F-4D97-AF65-F5344CB8AC3E}">
        <p14:creationId xmlns:p14="http://schemas.microsoft.com/office/powerpoint/2010/main" val="1120048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011828"/>
            <a:ext cx="2908226" cy="4285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635896" y="116631"/>
            <a:ext cx="5112568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pPr algn="just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Фрідленд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Джонатан 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Майстер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утечі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Людина, яка втекла з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Аушвіцу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попередити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світ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/ Джонатан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Фрідленд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; пер. з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анг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Кристина Радченко. — К: #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книголав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2024. — 416 с.</a:t>
            </a: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Квітень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1944-го.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В’язень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Аушвіцу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дев’ятнадцятилітній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Вальтер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Розенберг,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кілька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попередніх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років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уже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зіткнувся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усіма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звірствами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табору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смерті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газовими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камерами,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крематоріями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жорстокістю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охорони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Одного разу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йому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доручили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перевірити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речі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нових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в’язнів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жінок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чоловіків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дітей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цілих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сімей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...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Зрозумівши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речі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ніколи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знадобляться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власникам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оскільки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стратили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відразу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після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того, як вони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потрапили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 табору,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хлопця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охопив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жах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вирішив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діяти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історія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боротьбу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людську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гідність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справедливість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Про те, як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юний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хлопець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намагався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протистояти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бездушній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машині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знищення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дослідження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людської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природи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показує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як складно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світові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чути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правду про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страшні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події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особливо коли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правда є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незручною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шокуючою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36748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6893"/>
            <a:ext cx="2493715" cy="3060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43575" y="1988840"/>
            <a:ext cx="813690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Люсі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Адлінґтон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 —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англійська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письменниця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історикиня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одягу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колекціонерка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вінтажного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одягу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своїх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книжках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пише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життя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моду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часів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Другої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світової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війни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Кравчині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Аушвіцу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 —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найвідоміша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книга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авторки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перекладена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22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мовами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включена до списку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бестселерів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The New York Times.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Люсі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Адлінґтон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пише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підлітків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У 2018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році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роман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Червона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стрічка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увійшов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 короткого списку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премії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Young Quills Award,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яку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вручає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Історична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асоціація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товариство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істориків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викладачів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Англії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0428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79912" y="476673"/>
            <a:ext cx="496855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Адлінґтон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Люсі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Кравчині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Аушвіцу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Люсі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Адлінґтон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;  пер. з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анг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Кристина Радченко. — К: #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книголав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2024. — 316 с.</a:t>
            </a: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історія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жінок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концтаборі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шили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найвишуканіші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вбрання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врятуватися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газових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камер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Другої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світової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війни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Гедвіґа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Гьосс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дружина коменданта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Аушвіцу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Рудольфа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Гьосса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створила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модне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ательє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якому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працювало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двадцять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п'ять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жінок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кравчинь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виготовляли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ексклюзивний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жіночий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одяг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Сукні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костюми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їхньої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роботи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були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елегантними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й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найстильнішими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якість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виробів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матеріалів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найвищою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Саме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вбрання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носила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берлінська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еліта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вся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верхівка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нацистської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Німеччини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історія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новий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погляд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маловідомий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розділ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Другої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світової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коли за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таборовими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стінами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ховалася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краса, яка давала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ув’язненим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жінкам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надію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порятунок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1036417"/>
            <a:ext cx="2768277" cy="4512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2235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27" y="691531"/>
            <a:ext cx="2379584" cy="3172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1582340"/>
            <a:ext cx="828092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Това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Фрідман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– американка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єврейського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походження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соціальна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працівниця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науковиця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письменниця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народилася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Польщі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Є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однією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наймолодших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хто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зміг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вижити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Освенцимі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використовує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свої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яскраві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спогади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писати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виступати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антисемітизму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Вона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була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директоркою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некомерційного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агентства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соціальних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послуг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протягом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двадцяти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п’яти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років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продовжує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працювати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терапевткою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У 2022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році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разом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журналістом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Малкольмом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Брабантом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опублікувала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книгу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Донька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Аушвіцу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».</a:t>
            </a:r>
          </a:p>
        </p:txBody>
      </p:sp>
    </p:spTree>
    <p:extLst>
      <p:ext uri="{BB962C8B-B14F-4D97-AF65-F5344CB8AC3E}">
        <p14:creationId xmlns:p14="http://schemas.microsoft.com/office/powerpoint/2010/main" val="130117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95936" y="548680"/>
            <a:ext cx="468052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Фрідман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Това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Донька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Аушвіцу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Това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Фрідман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Малкольм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Брабант; пер. з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анг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Максим Тимченко. –К. : #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книголав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 2024. –  312 с.</a:t>
            </a: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Дворічна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Тола через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своє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єврейське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походження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опинилася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 батьками в гето. 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шестирічному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віці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дівчинка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потрапила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газової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камери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але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вийшла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звідти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живою,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врятована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німецькою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бюрократією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історія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— про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тяжкі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спогади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однієї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наймолодших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уцілілих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Аушвіці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Тола  разом з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Малкольмом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Брабантом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розповідає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жорстокі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злочини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свідкою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вона стала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час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перебування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таборі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смерті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сімейну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таємницю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проливає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світло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нелегкі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рішення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євреї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були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змушені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ухвалити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вижити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і,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зрештою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джерела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надії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мужності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родина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зберігає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незважаючи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63754"/>
            <a:ext cx="2846387" cy="460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00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32" y="476672"/>
            <a:ext cx="2664296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8832" y="2551837"/>
            <a:ext cx="807360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algn="just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Антоніо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Ітурбе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іспанський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журналіст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письменник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професор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журналістики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Університеті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Автонома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де Мадрид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книговидання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Університеті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Автонома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де Барселона.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Головний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редактор культурного журналу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Librújula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Відомий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своїм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романом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Бібліотекарка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Аушвіцу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Свій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дебютний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роман «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Rectos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torcidos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опублікував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у 2004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році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З 2008 року почав свою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дитячу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книжкову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серію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Los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casos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del inspector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Cito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поліцейських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У 2012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році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опублікував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третій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роман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Бібліотекарка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Аушвіцу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перекладено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15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мовами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в тому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числі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українською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391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14" y="1124744"/>
            <a:ext cx="3204389" cy="4177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95936" y="404664"/>
            <a:ext cx="475252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Ітурбе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Антоніо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Бібліотекарка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Аушвіцу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Антоніо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Ітурбе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;  пер. з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анг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Максим Тимченко. –К. : #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книголав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 2023. –  496 с.</a:t>
            </a: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історія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розповідає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Діту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Адлерову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чотирнадцятирічну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єврейку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яка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опиняється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Аушвіці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у 1943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році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одному з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найжахливіших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таборів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смерті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час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Голокосту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Вона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дізнається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існування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підпільної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бібліотеки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створеної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в’язнями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де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зберігаються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книги для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навчання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малечі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Діта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отримує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небезпечне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завдання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приховувати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нацистів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вісім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видань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є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ключем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знань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волі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інших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в’язнів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цій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атмосфері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небезпеки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кожен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крок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може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бути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останнім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але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Діта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ризикує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життям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зберегти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книги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забезпечити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освіту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малечі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відвага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жертовність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обличчі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величезного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лиха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відображають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справжній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героїзм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людяність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серед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найтемніших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часів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866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5" y="332656"/>
            <a:ext cx="5530656" cy="3785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4935" y="4293096"/>
            <a:ext cx="870955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27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січня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відзначається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Міжнародний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день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пам’яті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жертв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Голокосту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Саме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цього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дня у 1945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році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війська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1-го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Українського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фронту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звільнили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в’язнів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найбільшого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гітлерівського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концтабору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смерті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Аушвіц-Біркенау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Цей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День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проголошений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резолюцією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Генеральної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Асамблеї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ООН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1 листопада 2005 року,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співавторами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виступили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100 держав,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пам’ять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про жертв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нацистського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терору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час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Другої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світової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війни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Україна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приєдналася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відзначення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цієї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міжнародної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у 2012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році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хоч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була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однією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 шести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країн-ініціаторів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прийняття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оонівського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документа.</a:t>
            </a:r>
          </a:p>
        </p:txBody>
      </p:sp>
    </p:spTree>
    <p:extLst>
      <p:ext uri="{BB962C8B-B14F-4D97-AF65-F5344CB8AC3E}">
        <p14:creationId xmlns:p14="http://schemas.microsoft.com/office/powerpoint/2010/main" val="3120349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3568" y="692696"/>
            <a:ext cx="806489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600" b="1" i="1" dirty="0" err="1">
                <a:latin typeface="Times New Roman" pitchFamily="18" charset="0"/>
                <a:cs typeface="Times New Roman" pitchFamily="18" charset="0"/>
              </a:rPr>
              <a:t>Усі</a:t>
            </a:r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 ж </a:t>
            </a:r>
            <a:r>
              <a:rPr lang="ru-RU" sz="3600" b="1" i="1" dirty="0" err="1">
                <a:latin typeface="Times New Roman" pitchFamily="18" charset="0"/>
                <a:cs typeface="Times New Roman" pitchFamily="18" charset="0"/>
              </a:rPr>
              <a:t>ті</a:t>
            </a:r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600" b="1" i="1" dirty="0" err="1">
                <a:latin typeface="Times New Roman" pitchFamily="18" charset="0"/>
                <a:cs typeface="Times New Roman" pitchFamily="18" charset="0"/>
              </a:rPr>
              <a:t>хто</a:t>
            </a:r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 через флегмону, коросту і тиф, а </a:t>
            </a:r>
            <a:r>
              <a:rPr lang="ru-RU" sz="3600" b="1" i="1" dirty="0" err="1"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 тому, </a:t>
            </a:r>
            <a:r>
              <a:rPr lang="ru-RU" sz="3600" b="1" i="1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err="1">
                <a:latin typeface="Times New Roman" pitchFamily="18" charset="0"/>
                <a:cs typeface="Times New Roman" pitchFamily="18" charset="0"/>
              </a:rPr>
              <a:t>були</a:t>
            </a:r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err="1">
                <a:latin typeface="Times New Roman" pitchFamily="18" charset="0"/>
                <a:cs typeface="Times New Roman" pitchFamily="18" charset="0"/>
              </a:rPr>
              <a:t>надто</a:t>
            </a:r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err="1">
                <a:latin typeface="Times New Roman" pitchFamily="18" charset="0"/>
                <a:cs typeface="Times New Roman" pitchFamily="18" charset="0"/>
              </a:rPr>
              <a:t>худі</a:t>
            </a:r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600" b="1" i="1" dirty="0" err="1">
                <a:latin typeface="Times New Roman" pitchFamily="18" charset="0"/>
                <a:cs typeface="Times New Roman" pitchFamily="18" charset="0"/>
              </a:rPr>
              <a:t>йшли</a:t>
            </a:r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3600" b="1" i="1" dirty="0" err="1">
                <a:latin typeface="Times New Roman" pitchFamily="18" charset="0"/>
                <a:cs typeface="Times New Roman" pitchFamily="18" charset="0"/>
              </a:rPr>
              <a:t>газової</a:t>
            </a:r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err="1">
                <a:latin typeface="Times New Roman" pitchFamily="18" charset="0"/>
                <a:cs typeface="Times New Roman" pitchFamily="18" charset="0"/>
              </a:rPr>
              <a:t>камери</a:t>
            </a:r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, просили </a:t>
            </a:r>
            <a:r>
              <a:rPr lang="ru-RU" sz="3600" b="1" i="1" dirty="0" err="1">
                <a:latin typeface="Times New Roman" pitchFamily="18" charset="0"/>
                <a:cs typeface="Times New Roman" pitchFamily="18" charset="0"/>
              </a:rPr>
              <a:t>санітарів</a:t>
            </a:r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3600" b="1" i="1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err="1">
                <a:latin typeface="Times New Roman" pitchFamily="18" charset="0"/>
                <a:cs typeface="Times New Roman" pitchFamily="18" charset="0"/>
              </a:rPr>
              <a:t>пакували</a:t>
            </a:r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err="1"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3600" b="1" i="1" dirty="0" err="1">
                <a:latin typeface="Times New Roman" pitchFamily="18" charset="0"/>
                <a:cs typeface="Times New Roman" pitchFamily="18" charset="0"/>
              </a:rPr>
              <a:t>крематорійні</a:t>
            </a:r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err="1">
                <a:latin typeface="Times New Roman" pitchFamily="18" charset="0"/>
                <a:cs typeface="Times New Roman" pitchFamily="18" charset="0"/>
              </a:rPr>
              <a:t>вантажівки</a:t>
            </a:r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3600" b="1" i="1" dirty="0" err="1">
                <a:latin typeface="Times New Roman" pitchFamily="18" charset="0"/>
                <a:cs typeface="Times New Roman" pitchFamily="18" charset="0"/>
              </a:rPr>
              <a:t>дивитися</a:t>
            </a:r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3600" b="1" i="1" dirty="0" err="1">
                <a:latin typeface="Times New Roman" pitchFamily="18" charset="0"/>
                <a:cs typeface="Times New Roman" pitchFamily="18" charset="0"/>
              </a:rPr>
              <a:t>пам’ятати</a:t>
            </a:r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. І </a:t>
            </a:r>
            <a:r>
              <a:rPr lang="ru-RU" sz="3600" b="1" i="1" dirty="0" err="1">
                <a:latin typeface="Times New Roman" pitchFamily="18" charset="0"/>
                <a:cs typeface="Times New Roman" pitchFamily="18" charset="0"/>
              </a:rPr>
              <a:t>розповісти</a:t>
            </a:r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 правду про </a:t>
            </a:r>
            <a:r>
              <a:rPr lang="ru-RU" sz="3600" b="1" i="1" dirty="0" err="1">
                <a:latin typeface="Times New Roman" pitchFamily="18" charset="0"/>
                <a:cs typeface="Times New Roman" pitchFamily="18" charset="0"/>
              </a:rPr>
              <a:t>людину</a:t>
            </a:r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ru-RU" sz="3600" b="1" i="1" dirty="0" err="1">
                <a:latin typeface="Times New Roman" pitchFamily="18" charset="0"/>
                <a:cs typeface="Times New Roman" pitchFamily="18" charset="0"/>
              </a:rPr>
              <a:t>тим</a:t>
            </a:r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600" b="1" i="1" dirty="0" err="1">
                <a:latin typeface="Times New Roman" pitchFamily="18" charset="0"/>
                <a:cs typeface="Times New Roman" pitchFamily="18" charset="0"/>
              </a:rPr>
              <a:t>хто</a:t>
            </a:r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err="1">
                <a:latin typeface="Times New Roman" pitchFamily="18" charset="0"/>
                <a:cs typeface="Times New Roman" pitchFamily="18" charset="0"/>
              </a:rPr>
              <a:t>цієї</a:t>
            </a:r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err="1">
                <a:latin typeface="Times New Roman" pitchFamily="18" charset="0"/>
                <a:cs typeface="Times New Roman" pitchFamily="18" charset="0"/>
              </a:rPr>
              <a:t>правди</a:t>
            </a:r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3600" b="1" i="1" dirty="0" err="1">
                <a:latin typeface="Times New Roman" pitchFamily="18" charset="0"/>
                <a:cs typeface="Times New Roman" pitchFamily="18" charset="0"/>
              </a:rPr>
              <a:t>пізнав</a:t>
            </a:r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…». </a:t>
            </a:r>
            <a:endParaRPr lang="ru-RU" sz="36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Тадеуш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Боровський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«У нас, в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Аушвіці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…»</a:t>
            </a:r>
          </a:p>
        </p:txBody>
      </p:sp>
    </p:spTree>
    <p:extLst>
      <p:ext uri="{BB962C8B-B14F-4D97-AF65-F5344CB8AC3E}">
        <p14:creationId xmlns:p14="http://schemas.microsoft.com/office/powerpoint/2010/main" val="393566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СЗ112\Desktop\Голокост\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8677195" cy="536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19" y="3105835"/>
            <a:ext cx="8677195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Віртуальну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виставку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підготували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бібліотекарі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Дніпровської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академії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музики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48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005064"/>
            <a:ext cx="81369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Georgia" pitchFamily="18" charset="0"/>
              </a:rPr>
              <a:t> </a:t>
            </a:r>
            <a:r>
              <a:rPr lang="ru-RU" sz="1600" dirty="0" smtClean="0">
                <a:latin typeface="Georgia" pitchFamily="18" charset="0"/>
              </a:rPr>
              <a:t>        </a:t>
            </a:r>
            <a:endParaRPr lang="ru-RU" sz="1600" dirty="0">
              <a:latin typeface="Georgia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11" y="386208"/>
            <a:ext cx="5587848" cy="3139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1582341"/>
            <a:ext cx="8352928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27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січня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1945 року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було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звільнено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один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найбільших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нацистських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концтаборів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Аушвіц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поблизу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польського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міста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Освенцим,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який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об'єднував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групу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таборів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Аушвіц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І (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адміністративний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центр),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Аушвіц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II (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Біркенау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«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табір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смерті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»),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Аушвіц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III (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робочий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табір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Встановити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точні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цифри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загиблих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концтаборі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неможливо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Сучасні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історики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збігаються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думці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Аушвіці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було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знищено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1,1 до 1,6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мільйона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людей,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значну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частину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яких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становили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євреї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23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тисячі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цигани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140—150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тисяч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— поляки, 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французи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українці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інші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громадяни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країн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Європи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64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63688" y="116632"/>
            <a:ext cx="6772672" cy="4114800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sz="2000" b="1" dirty="0" smtClean="0">
                <a:latin typeface="Georgia" pitchFamily="18" charset="0"/>
              </a:rPr>
              <a:t>                   </a:t>
            </a:r>
            <a:endParaRPr lang="ru-RU" sz="2000" b="1" dirty="0">
              <a:latin typeface="Georgia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34" y="214726"/>
            <a:ext cx="4601030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68760"/>
            <a:ext cx="4214955" cy="2855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9592" y="2274838"/>
            <a:ext cx="756084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1947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року на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території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колишнього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концентраційного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табіру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табіру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смерті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Аушвіц-Біркенау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був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заснований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музей,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який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занесено до списку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всесвітньої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спадщини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ЮНЕСКО. На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місці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ліквідованих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газових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камер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Біркенау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споруджено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меморіальний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комплекс,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містить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пам’ятні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послання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20-ма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мовами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світу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зокрема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й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українською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7830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63688" y="116632"/>
            <a:ext cx="6772672" cy="4114800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sz="2000" b="1" dirty="0" smtClean="0">
                <a:latin typeface="Georgia" pitchFamily="18" charset="0"/>
              </a:rPr>
              <a:t>                   </a:t>
            </a:r>
            <a:endParaRPr lang="ru-RU" sz="2000" b="1" dirty="0">
              <a:latin typeface="Georgia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1166843"/>
            <a:ext cx="835292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Лоренс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Ріс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(1957) —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відомий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британський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історик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автор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книжок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на тему нацизму,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Голокосту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Другої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світової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війни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креативний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директор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історичних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програм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на ВВС,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колишній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редактор циклу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документальних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передач «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Timewatch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здобув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нагороду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Еммі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».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є автором книг,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зокрема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Гітлер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Сталін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Тирани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і Друга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світова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війна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» (2021), «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Аушвіц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«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Остаточне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рішення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нацистів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» (2022), «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Голокост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Нова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історія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» (2022), «За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лаштунками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війни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Сталін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нацисти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Захід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» (2022). Газета 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The Times»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назвала Лоренса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Ріса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найвидатнішим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британським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продюсером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документальних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передач». У 2005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році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йому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було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присвоєно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ступінь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почесного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доктора наук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Шеффілдського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університету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за «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неоціненну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роботу в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історичній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науці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телебаченні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».</a:t>
            </a:r>
          </a:p>
        </p:txBody>
      </p:sp>
    </p:spTree>
    <p:extLst>
      <p:ext uri="{BB962C8B-B14F-4D97-AF65-F5344CB8AC3E}">
        <p14:creationId xmlns:p14="http://schemas.microsoft.com/office/powerpoint/2010/main" val="221911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139952" y="332656"/>
            <a:ext cx="468052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Ріс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Лоренс.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Аушвіц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Остаточне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рішення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нацистів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/ Лоренс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Ріс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пер. з англ.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Анастасії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Цимбал. — 2-ге вид. —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К.: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Лабораторія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2023. — 360 с.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Ніхто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себе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знає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», —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стверджує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один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героїв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дослідження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Лоренса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Ріса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Аушвіц-Беркенау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Лоренс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Ріс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зібрав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понад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100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свідчень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жертв табору,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вижили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нацистів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заговорили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вперше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інтерв’ю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розкривають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правду про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внутрішню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політику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табору з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неймовірними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деталями —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методів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масових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вбивств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пліток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ходили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між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охоронцями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в’язнями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публічного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будинку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Канади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», де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зберігали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дорогоцінні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речі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одяг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засуджених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 смерть. Лоренс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Ріс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глибоко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аналізує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нацистську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політику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«остаточного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вирішення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єврейського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питання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яке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втілилося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у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пеклі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землі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 —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Аушвіці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9218" name="Picture 2" descr="C:\Users\СЗ112\Downloads\Ріс, Лоренс. Аушвіц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89" y="404664"/>
            <a:ext cx="3577431" cy="536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437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067944" y="188640"/>
            <a:ext cx="4752528" cy="6125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Ріс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Лоренс.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Голокост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Нова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історія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/ Лоренс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Ріс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пер. з англ.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Юлії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Костюк. —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К.: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Лабораторія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2023. — 440 с.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Книжка Лоренса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Ріса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Голокост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Нова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історія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відповідає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 два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фундаментальні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питання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Голокост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 як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чому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сталося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? Вона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ґрунтується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лише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останніх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наукових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дослідженнях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а й на 25-річних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опитуваннях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очевидців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— тих,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хто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вижив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злочинців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діяли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прикриттям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ідеології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Лоренс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Ріс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проводить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читача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найжахливіших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часів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Голокосту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останніх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днів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Третього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Рейху.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детально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розглядає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політику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Гітлера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доводить,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єдиного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рішення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розпочати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Голокост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було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— один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найстрашніших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злочинів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історії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людства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був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спричинений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маленькими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кроками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рішеннями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приймалися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нацистами.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хоч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найбільша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відповідальність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усі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жахи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того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періоду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лежить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Гітлерові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автор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переконує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винні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усі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хто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зміг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допустити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242" name="Picture 2" descr="C:\Users\СЗ112\Downloads\Ріс, Лоренс. Голокост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0687"/>
            <a:ext cx="3457395" cy="518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869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2925" y="2875002"/>
            <a:ext cx="8205539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Джеремі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Дронфілд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англійський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письменник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біограф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історик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письменницької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діяльності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Джеремі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прийшов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обхідним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шляхом.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першою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серйозною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зупинкою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житті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була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робота археолога.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Після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кількох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років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розкопок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захистив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докторську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дисертацію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Кембриджському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університеті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 тему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мистецтва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релігії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доісторичній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Ірландії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Намагаючись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розпочати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наукову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кар’єру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галузі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археології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Джеремі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розважав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себе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художнім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письмом. У 1997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році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дебютний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роман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The Locust Farm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був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номінований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премію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Асоціації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письменників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детективного жанру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імені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Джона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Крізі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CWA New Blood Dagger.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Наступні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книги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Джеремі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Дронфілда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зокрема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Resurrecting Salvador, Burning Blue, The Alchemist's Apprentice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були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високо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оцінені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критиками.</a:t>
            </a:r>
          </a:p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88640"/>
            <a:ext cx="1890464" cy="2840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6314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95936" y="188640"/>
            <a:ext cx="482453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Дронфілд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Джеремі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Хлопчик,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пішов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батьком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Аушвіц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Джеремі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Дронфілд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пер. з англ.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Роксани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Шевчук. —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К.: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Лабораторія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2024. — 384 с.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реальна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історія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Кожну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дійову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особу,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всі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події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сюжетні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повороти й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дивовижні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збіги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взято з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історичних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джерел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Хотілося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б,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тут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було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нічого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реального,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нічого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цього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трапилося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— так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болісно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й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страхітливо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Проте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воно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відбулось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донині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живе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пам’яті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вцілілих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«Хлопчик — моя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найбільша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радість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— писав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батько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своєму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таємному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щоденнику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коли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перебував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Бухенвальді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— Ми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робимо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один одного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сильнішими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Ми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нерозлучні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Одне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ціле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». За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рік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цей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зв'язок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зазнав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одного з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найбільших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випробувань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коли Густава перевезли до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Аушвіца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майже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дорівнювало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смерті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Фріц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вирішив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знехтувати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власною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безпекою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бути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поряд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батьком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8194" name="Picture 2" descr="C:\Users\СЗ112\Downloads\Дронфілд, Джеремі. Хлопчик, який пішов за батьком в Аушвіц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3427779" cy="5141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40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оризонт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Горизонт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Горизонт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702</TotalTime>
  <Words>2262</Words>
  <Application>Microsoft Office PowerPoint</Application>
  <PresentationFormat>Экран (4:3)</PresentationFormat>
  <Paragraphs>125</Paragraphs>
  <Slides>21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Горизонт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Sergey</dc:creator>
  <cp:lastModifiedBy>СЗ112</cp:lastModifiedBy>
  <cp:revision>57</cp:revision>
  <dcterms:created xsi:type="dcterms:W3CDTF">2013-10-02T13:30:02Z</dcterms:created>
  <dcterms:modified xsi:type="dcterms:W3CDTF">2025-01-23T09:34:05Z</dcterms:modified>
</cp:coreProperties>
</file>