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8" r:id="rId2"/>
    <p:sldId id="256" r:id="rId3"/>
    <p:sldId id="257" r:id="rId4"/>
    <p:sldId id="261" r:id="rId5"/>
    <p:sldId id="259" r:id="rId6"/>
    <p:sldId id="260" r:id="rId7"/>
    <p:sldId id="262" r:id="rId8"/>
    <p:sldId id="263" r:id="rId9"/>
    <p:sldId id="264" r:id="rId10"/>
    <p:sldId id="267" r:id="rId11"/>
    <p:sldId id="269" r:id="rId12"/>
    <p:sldId id="268" r:id="rId13"/>
    <p:sldId id="265" r:id="rId14"/>
    <p:sldId id="270" r:id="rId15"/>
    <p:sldId id="273" r:id="rId16"/>
    <p:sldId id="271" r:id="rId17"/>
    <p:sldId id="275" r:id="rId18"/>
    <p:sldId id="276" r:id="rId19"/>
    <p:sldId id="277" r:id="rId20"/>
    <p:sldId id="278" r:id="rId21"/>
    <p:sldId id="274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10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86978-98C1-4B07-9134-FFA90B334A97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3BED1-A354-4758-9A6F-3498DF73EC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034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Кохання у житті Тараса Шевченко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3BED1-A354-4758-9A6F-3498DF73EC3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875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685701-20230429-224014-[25.15.-1.1024x768]-(2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C:\Users\СЗ112\Desktop\Шевченко 1\Новая папка\sehva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367" y="1238791"/>
            <a:ext cx="4264099" cy="244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03332" y="237995"/>
            <a:ext cx="6701424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>
                <a:solidFill>
                  <a:schemeClr val="tx2"/>
                </a:solidFill>
                <a:latin typeface="Georgia" pitchFamily="18" charset="0"/>
              </a:rPr>
              <a:t>Дніпровська</a:t>
            </a:r>
            <a:r>
              <a:rPr lang="ru-RU" sz="1600" dirty="0">
                <a:solidFill>
                  <a:schemeClr val="tx2"/>
                </a:solidFill>
                <a:latin typeface="Georgia" pitchFamily="18" charset="0"/>
              </a:rPr>
              <a:t> </a:t>
            </a:r>
            <a:r>
              <a:rPr lang="uk-UA" sz="1600" dirty="0" smtClean="0">
                <a:solidFill>
                  <a:schemeClr val="tx2"/>
                </a:solidFill>
                <a:latin typeface="Georgia" pitchFamily="18" charset="0"/>
              </a:rPr>
              <a:t>академія музики</a:t>
            </a:r>
            <a:r>
              <a:rPr lang="ru-RU" sz="1600" dirty="0" smtClean="0">
                <a:solidFill>
                  <a:schemeClr val="tx2"/>
                </a:solidFill>
                <a:latin typeface="Georgia" pitchFamily="18" charset="0"/>
              </a:rPr>
              <a:t>  </a:t>
            </a:r>
            <a:r>
              <a:rPr lang="ru-RU" sz="1600" dirty="0">
                <a:solidFill>
                  <a:schemeClr val="tx2"/>
                </a:solidFill>
                <a:latin typeface="Georgia" pitchFamily="18" charset="0"/>
              </a:rPr>
              <a:t/>
            </a:r>
            <a:br>
              <a:rPr lang="ru-RU" sz="1600" dirty="0">
                <a:solidFill>
                  <a:schemeClr val="tx2"/>
                </a:solidFill>
                <a:latin typeface="Georgia" pitchFamily="18" charset="0"/>
              </a:rPr>
            </a:br>
            <a:r>
              <a:rPr lang="ru-RU" sz="1600" dirty="0" err="1" smtClean="0">
                <a:solidFill>
                  <a:schemeClr val="tx2"/>
                </a:solidFill>
                <a:latin typeface="Georgia" pitchFamily="18" charset="0"/>
              </a:rPr>
              <a:t>Бібліотека</a:t>
            </a:r>
            <a:endParaRPr lang="ru-RU" sz="1600" dirty="0">
              <a:solidFill>
                <a:schemeClr val="tx2"/>
              </a:solidFill>
              <a:latin typeface="Georgia" pitchFamily="18" charset="0"/>
            </a:endParaRPr>
          </a:p>
          <a:p>
            <a:pPr algn="ctr"/>
            <a:endParaRPr lang="ru-RU" sz="4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/>
            <a:endParaRPr lang="ru-RU" sz="4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/>
            <a:endParaRPr lang="ru-RU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/>
            <a:endParaRPr lang="ru-RU" sz="4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/>
            <a:endParaRPr lang="ru-RU" sz="4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/>
            <a:r>
              <a:rPr lang="ru-RU" sz="4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Кохання</a:t>
            </a:r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 </a:t>
            </a:r>
            <a:r>
              <a:rPr lang="ru-RU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житті</a:t>
            </a:r>
            <a:r>
              <a:rPr lang="ru-RU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endParaRPr lang="ru-RU" sz="4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Тараса </a:t>
            </a:r>
            <a:r>
              <a:rPr lang="ru-RU" sz="4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Шевченка</a:t>
            </a:r>
            <a:endParaRPr lang="ru-RU" sz="4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/>
            <a:r>
              <a:rPr lang="ru-RU" sz="2400" b="1" dirty="0" err="1" smtClean="0">
                <a:solidFill>
                  <a:srgbClr val="FFC000"/>
                </a:solidFill>
                <a:latin typeface="Georgia" pitchFamily="18" charset="0"/>
              </a:rPr>
              <a:t>Віртуальна</a:t>
            </a:r>
            <a:r>
              <a:rPr lang="ru-RU" sz="2400" b="1" dirty="0" smtClean="0">
                <a:solidFill>
                  <a:srgbClr val="FFC000"/>
                </a:solidFill>
                <a:latin typeface="Georgia" pitchFamily="18" charset="0"/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  <a:latin typeface="Georgia" pitchFamily="18" charset="0"/>
              </a:rPr>
              <a:t>виставка</a:t>
            </a:r>
            <a:r>
              <a:rPr lang="ru-RU" sz="2400" b="1" dirty="0" smtClean="0">
                <a:solidFill>
                  <a:srgbClr val="FFC000"/>
                </a:solidFill>
                <a:latin typeface="Georgia" pitchFamily="18" charset="0"/>
              </a:rPr>
              <a:t> </a:t>
            </a:r>
            <a:r>
              <a:rPr lang="ru-RU" sz="2400" b="1">
                <a:solidFill>
                  <a:srgbClr val="FFC000"/>
                </a:solidFill>
                <a:latin typeface="Georgia" pitchFamily="18" charset="0"/>
              </a:rPr>
              <a:t>до </a:t>
            </a:r>
            <a:r>
              <a:rPr lang="ru-RU" sz="2400" b="1" smtClean="0">
                <a:solidFill>
                  <a:srgbClr val="FFC000"/>
                </a:solidFill>
                <a:latin typeface="Georgia" pitchFamily="18" charset="0"/>
              </a:rPr>
              <a:t>211-річчя </a:t>
            </a:r>
            <a:endParaRPr lang="ru-RU" sz="2400" b="1" dirty="0">
              <a:solidFill>
                <a:srgbClr val="FFC000"/>
              </a:solidFill>
              <a:latin typeface="Georgia" pitchFamily="18" charset="0"/>
            </a:endParaRPr>
          </a:p>
          <a:p>
            <a:pPr algn="ctr"/>
            <a:r>
              <a:rPr lang="ru-RU" sz="2400" b="1" dirty="0" err="1">
                <a:solidFill>
                  <a:srgbClr val="FFC000"/>
                </a:solidFill>
                <a:latin typeface="Georgia" pitchFamily="18" charset="0"/>
              </a:rPr>
              <a:t>від</a:t>
            </a:r>
            <a:r>
              <a:rPr lang="ru-RU" sz="2400" b="1" dirty="0">
                <a:solidFill>
                  <a:srgbClr val="FFC000"/>
                </a:solidFill>
                <a:latin typeface="Georgia" pitchFamily="18" charset="0"/>
              </a:rPr>
              <a:t> дня </a:t>
            </a:r>
            <a:r>
              <a:rPr lang="ru-RU" sz="2400" b="1" dirty="0" err="1">
                <a:solidFill>
                  <a:srgbClr val="FFC000"/>
                </a:solidFill>
                <a:latin typeface="Georgia" pitchFamily="18" charset="0"/>
              </a:rPr>
              <a:t>народження</a:t>
            </a:r>
            <a:r>
              <a:rPr lang="ru-RU" sz="2400" b="1" dirty="0">
                <a:solidFill>
                  <a:srgbClr val="FFC000"/>
                </a:solidFill>
                <a:latin typeface="Georgia" pitchFamily="18" charset="0"/>
              </a:rPr>
              <a:t>  </a:t>
            </a:r>
          </a:p>
          <a:p>
            <a:pPr algn="ctr"/>
            <a:endParaRPr lang="uk-UA" dirty="0" smtClean="0">
              <a:solidFill>
                <a:schemeClr val="tx2"/>
              </a:solidFill>
              <a:latin typeface="Georgia" pitchFamily="18" charset="0"/>
            </a:endParaRPr>
          </a:p>
          <a:p>
            <a:pPr algn="ctr"/>
            <a:r>
              <a:rPr lang="uk-UA" sz="1600" dirty="0" smtClean="0">
                <a:solidFill>
                  <a:schemeClr val="tx2"/>
                </a:solidFill>
                <a:latin typeface="Georgia" pitchFamily="18" charset="0"/>
              </a:rPr>
              <a:t>Дніпро - 2025</a:t>
            </a:r>
            <a:endParaRPr lang="ru-RU" sz="1600" dirty="0">
              <a:solidFill>
                <a:schemeClr val="tx2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24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685701-20230429-224014-[25.15.-1.1024x768]-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85999" y="612845"/>
            <a:ext cx="66450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 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69502" y="313152"/>
            <a:ext cx="45594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Georgia" pitchFamily="18" charset="0"/>
              </a:rPr>
              <a:t>Ганна </a:t>
            </a:r>
            <a:r>
              <a:rPr lang="ru-RU" sz="2400" b="1" dirty="0" err="1">
                <a:solidFill>
                  <a:srgbClr val="002060"/>
                </a:solidFill>
                <a:latin typeface="Georgia" pitchFamily="18" charset="0"/>
              </a:rPr>
              <a:t>Закревська</a:t>
            </a:r>
            <a:endParaRPr lang="ru-RU" sz="2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999" y="1443841"/>
            <a:ext cx="654485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     З 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1843 року поет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перебуває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в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Україні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. І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саме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в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цей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період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(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період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«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трьох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літ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» – 1843–1847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рр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.)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він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переживає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чи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не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найбільше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своє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кохання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. «Ганна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вродлива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», як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називав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її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Шевченко,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була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заміжньою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. Тому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щастя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поетові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з нею не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судилося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.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    Портрет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Ганни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Закревської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, яка й стала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тим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великим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коханням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поета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виділяється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з-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поміж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усіх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інших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його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живописних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творінь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надзвичайно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трагічними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живими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очима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. Вони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лише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на перший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погляд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здаються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чорними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Насправді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ж у них передано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справжній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колір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–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навколо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великих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зіниць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сяє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глибока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синява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. </a:t>
            </a:r>
            <a:endParaRPr lang="ru-RU" sz="20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    Але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зустрітися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з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Ганною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йому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більше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не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довелося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. У 35-річному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віці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вона померла, а поет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тим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часом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відбував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свою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десятирічну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солдатчину.</a:t>
            </a:r>
          </a:p>
        </p:txBody>
      </p:sp>
    </p:spTree>
    <p:extLst>
      <p:ext uri="{BB962C8B-B14F-4D97-AF65-F5344CB8AC3E}">
        <p14:creationId xmlns:p14="http://schemas.microsoft.com/office/powerpoint/2010/main" val="98465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685701-20230429-224014-[25.15.-1.1024x768]-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85999" y="612845"/>
            <a:ext cx="66450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 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17523" y="200416"/>
            <a:ext cx="65135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</a:t>
            </a:r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Енергійна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дівиця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endParaRPr lang="ru-RU" sz="3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/>
            <a:r>
              <a:rPr lang="ru-RU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зрілих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років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»</a:t>
            </a:r>
          </a:p>
        </p:txBody>
      </p:sp>
      <p:pic>
        <p:nvPicPr>
          <p:cNvPr id="6146" name="Picture 2" descr="C:\Users\СЗ112\Desktop\Шевченко 1\Новая папка\Варвара Репнін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487" y="1638740"/>
            <a:ext cx="30003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71999" y="2004164"/>
            <a:ext cx="422127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Georgia" pitchFamily="18" charset="0"/>
              </a:rPr>
              <a:t>«</a:t>
            </a:r>
            <a:r>
              <a:rPr lang="ru-RU" sz="2000" dirty="0">
                <a:solidFill>
                  <a:srgbClr val="C00000"/>
                </a:solidFill>
                <a:latin typeface="Georgia" pitchFamily="18" charset="0"/>
              </a:rPr>
              <a:t>Княжна, Варвара </a:t>
            </a:r>
            <a:r>
              <a:rPr lang="ru-RU" sz="2000" dirty="0" err="1">
                <a:solidFill>
                  <a:srgbClr val="C00000"/>
                </a:solidFill>
                <a:latin typeface="Georgia" pitchFamily="18" charset="0"/>
              </a:rPr>
              <a:t>Миколаївна</a:t>
            </a:r>
            <a:r>
              <a:rPr lang="ru-RU" sz="2000" dirty="0">
                <a:solidFill>
                  <a:srgbClr val="C00000"/>
                </a:solidFill>
                <a:latin typeface="Georgia" pitchFamily="18" charset="0"/>
              </a:rPr>
              <a:t>, </a:t>
            </a:r>
            <a:r>
              <a:rPr lang="ru-RU" sz="2000" dirty="0" err="1">
                <a:solidFill>
                  <a:srgbClr val="C00000"/>
                </a:solidFill>
                <a:latin typeface="Georgia" pitchFamily="18" charset="0"/>
              </a:rPr>
              <a:t>енергійна</a:t>
            </a:r>
            <a:r>
              <a:rPr lang="ru-RU" sz="2000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Georgia" pitchFamily="18" charset="0"/>
              </a:rPr>
              <a:t>дівиця</a:t>
            </a:r>
            <a:r>
              <a:rPr lang="ru-RU" sz="2000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Georgia" pitchFamily="18" charset="0"/>
              </a:rPr>
              <a:t>зрілих</a:t>
            </a:r>
            <a:r>
              <a:rPr lang="ru-RU" sz="2000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Georgia" pitchFamily="18" charset="0"/>
              </a:rPr>
              <a:t>років</a:t>
            </a:r>
            <a:r>
              <a:rPr lang="ru-RU" sz="2000" dirty="0">
                <a:solidFill>
                  <a:srgbClr val="C00000"/>
                </a:solidFill>
                <a:latin typeface="Georgia" pitchFamily="18" charset="0"/>
              </a:rPr>
              <a:t>, худа, тоненька, з великими, </a:t>
            </a:r>
            <a:r>
              <a:rPr lang="ru-RU" sz="2000" dirty="0" err="1">
                <a:solidFill>
                  <a:srgbClr val="C00000"/>
                </a:solidFill>
                <a:latin typeface="Georgia" pitchFamily="18" charset="0"/>
              </a:rPr>
              <a:t>живими</a:t>
            </a:r>
            <a:r>
              <a:rPr lang="ru-RU" sz="2000" dirty="0">
                <a:solidFill>
                  <a:srgbClr val="C00000"/>
                </a:solidFill>
                <a:latin typeface="Georgia" pitchFamily="18" charset="0"/>
              </a:rPr>
              <a:t>, </a:t>
            </a:r>
            <a:r>
              <a:rPr lang="ru-RU" sz="2000" dirty="0" err="1">
                <a:solidFill>
                  <a:srgbClr val="C00000"/>
                </a:solidFill>
                <a:latin typeface="Georgia" pitchFamily="18" charset="0"/>
              </a:rPr>
              <a:t>виразними</a:t>
            </a:r>
            <a:r>
              <a:rPr lang="ru-RU" sz="2000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Georgia" pitchFamily="18" charset="0"/>
              </a:rPr>
              <a:t>очима</a:t>
            </a:r>
            <a:r>
              <a:rPr lang="ru-RU" sz="2000" dirty="0">
                <a:solidFill>
                  <a:srgbClr val="C00000"/>
                </a:solidFill>
                <a:latin typeface="Georgia" pitchFamily="18" charset="0"/>
              </a:rPr>
              <a:t>… Добра, </a:t>
            </a:r>
            <a:r>
              <a:rPr lang="ru-RU" sz="2000" dirty="0" err="1">
                <a:solidFill>
                  <a:srgbClr val="C00000"/>
                </a:solidFill>
                <a:latin typeface="Georgia" pitchFamily="18" charset="0"/>
              </a:rPr>
              <a:t>дотепна</a:t>
            </a:r>
            <a:r>
              <a:rPr lang="ru-RU" sz="2000" dirty="0">
                <a:solidFill>
                  <a:srgbClr val="C00000"/>
                </a:solidFill>
                <a:latin typeface="Georgia" pitchFamily="18" charset="0"/>
              </a:rPr>
              <a:t>, мила і </a:t>
            </a:r>
            <a:r>
              <a:rPr lang="ru-RU" sz="2000" dirty="0" err="1">
                <a:solidFill>
                  <a:srgbClr val="C00000"/>
                </a:solidFill>
                <a:latin typeface="Georgia" pitchFamily="18" charset="0"/>
              </a:rPr>
              <a:t>люб’язна</a:t>
            </a:r>
            <a:r>
              <a:rPr lang="ru-RU" sz="2000" dirty="0">
                <a:solidFill>
                  <a:srgbClr val="C00000"/>
                </a:solidFill>
                <a:latin typeface="Georgia" pitchFamily="18" charset="0"/>
              </a:rPr>
              <a:t>, вона </a:t>
            </a:r>
            <a:r>
              <a:rPr lang="ru-RU" sz="2000" dirty="0" err="1">
                <a:solidFill>
                  <a:srgbClr val="C00000"/>
                </a:solidFill>
                <a:latin typeface="Georgia" pitchFamily="18" charset="0"/>
              </a:rPr>
              <a:t>була</a:t>
            </a:r>
            <a:r>
              <a:rPr lang="ru-RU" sz="2000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Georgia" pitchFamily="18" charset="0"/>
              </a:rPr>
              <a:t>провидінням</a:t>
            </a:r>
            <a:r>
              <a:rPr lang="ru-RU" sz="2000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Georgia" pitchFamily="18" charset="0"/>
              </a:rPr>
              <a:t>бідних</a:t>
            </a:r>
            <a:r>
              <a:rPr lang="ru-RU" sz="2000" dirty="0">
                <a:solidFill>
                  <a:srgbClr val="C00000"/>
                </a:solidFill>
                <a:latin typeface="Georgia" pitchFamily="18" charset="0"/>
              </a:rPr>
              <a:t> і </a:t>
            </a:r>
            <a:r>
              <a:rPr lang="ru-RU" sz="2000" dirty="0" err="1">
                <a:solidFill>
                  <a:srgbClr val="C00000"/>
                </a:solidFill>
                <a:latin typeface="Georgia" pitchFamily="18" charset="0"/>
              </a:rPr>
              <a:t>нещасних</a:t>
            </a:r>
            <a:r>
              <a:rPr lang="ru-RU" sz="2000" dirty="0">
                <a:solidFill>
                  <a:srgbClr val="C00000"/>
                </a:solidFill>
                <a:latin typeface="Georgia" pitchFamily="18" charset="0"/>
              </a:rPr>
              <a:t>, </a:t>
            </a:r>
            <a:r>
              <a:rPr lang="ru-RU" sz="2000" dirty="0" err="1">
                <a:solidFill>
                  <a:srgbClr val="C00000"/>
                </a:solidFill>
                <a:latin typeface="Georgia" pitchFamily="18" charset="0"/>
              </a:rPr>
              <a:t>роздавала</a:t>
            </a:r>
            <a:r>
              <a:rPr lang="ru-RU" sz="2000" dirty="0">
                <a:solidFill>
                  <a:srgbClr val="C00000"/>
                </a:solidFill>
                <a:latin typeface="Georgia" pitchFamily="18" charset="0"/>
              </a:rPr>
              <a:t>, </a:t>
            </a:r>
            <a:r>
              <a:rPr lang="ru-RU" sz="2000" dirty="0" err="1">
                <a:solidFill>
                  <a:srgbClr val="C00000"/>
                </a:solidFill>
                <a:latin typeface="Georgia" pitchFamily="18" charset="0"/>
              </a:rPr>
              <a:t>що</a:t>
            </a:r>
            <a:r>
              <a:rPr lang="ru-RU" sz="2000" dirty="0">
                <a:solidFill>
                  <a:srgbClr val="C00000"/>
                </a:solidFill>
                <a:latin typeface="Georgia" pitchFamily="18" charset="0"/>
              </a:rPr>
              <a:t> в </a:t>
            </a:r>
            <a:r>
              <a:rPr lang="ru-RU" sz="2000" dirty="0" err="1">
                <a:solidFill>
                  <a:srgbClr val="C00000"/>
                </a:solidFill>
                <a:latin typeface="Georgia" pitchFamily="18" charset="0"/>
              </a:rPr>
              <a:t>неї</a:t>
            </a:r>
            <a:r>
              <a:rPr lang="ru-RU" sz="2000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Georgia" pitchFamily="18" charset="0"/>
              </a:rPr>
              <a:t>було</a:t>
            </a:r>
            <a:r>
              <a:rPr lang="ru-RU" sz="2000" dirty="0">
                <a:solidFill>
                  <a:srgbClr val="C00000"/>
                </a:solidFill>
                <a:latin typeface="Georgia" pitchFamily="18" charset="0"/>
              </a:rPr>
              <a:t>, </a:t>
            </a:r>
            <a:r>
              <a:rPr lang="ru-RU" sz="2000" dirty="0" err="1">
                <a:solidFill>
                  <a:srgbClr val="C00000"/>
                </a:solidFill>
                <a:latin typeface="Georgia" pitchFamily="18" charset="0"/>
              </a:rPr>
              <a:t>всім</a:t>
            </a:r>
            <a:r>
              <a:rPr lang="ru-RU" sz="2000" dirty="0">
                <a:solidFill>
                  <a:srgbClr val="C00000"/>
                </a:solidFill>
                <a:latin typeface="Georgia" pitchFamily="18" charset="0"/>
              </a:rPr>
              <a:t>, </a:t>
            </a:r>
            <a:r>
              <a:rPr lang="ru-RU" sz="2000" dirty="0" err="1">
                <a:solidFill>
                  <a:srgbClr val="C00000"/>
                </a:solidFill>
                <a:latin typeface="Georgia" pitchFamily="18" charset="0"/>
              </a:rPr>
              <a:t>хто</a:t>
            </a:r>
            <a:r>
              <a:rPr lang="ru-RU" sz="2000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Georgia" pitchFamily="18" charset="0"/>
              </a:rPr>
              <a:t>звертався</a:t>
            </a:r>
            <a:r>
              <a:rPr lang="ru-RU" sz="2000" dirty="0">
                <a:solidFill>
                  <a:srgbClr val="C00000"/>
                </a:solidFill>
                <a:latin typeface="Georgia" pitchFamily="18" charset="0"/>
              </a:rPr>
              <a:t> до </a:t>
            </a:r>
            <a:r>
              <a:rPr lang="ru-RU" sz="2000" dirty="0" err="1">
                <a:solidFill>
                  <a:srgbClr val="C00000"/>
                </a:solidFill>
                <a:latin typeface="Georgia" pitchFamily="18" charset="0"/>
              </a:rPr>
              <a:t>неї</a:t>
            </a:r>
            <a:r>
              <a:rPr lang="ru-RU" sz="2000" dirty="0">
                <a:solidFill>
                  <a:srgbClr val="C00000"/>
                </a:solidFill>
                <a:latin typeface="Georgia" pitchFamily="18" charset="0"/>
              </a:rPr>
              <a:t> за </a:t>
            </a:r>
            <a:r>
              <a:rPr lang="ru-RU" sz="2000" dirty="0" err="1">
                <a:solidFill>
                  <a:srgbClr val="C00000"/>
                </a:solidFill>
                <a:latin typeface="Georgia" pitchFamily="18" charset="0"/>
              </a:rPr>
              <a:t>допомогою</a:t>
            </a:r>
            <a:r>
              <a:rPr lang="ru-RU" sz="2000" dirty="0">
                <a:solidFill>
                  <a:srgbClr val="C00000"/>
                </a:solidFill>
                <a:latin typeface="Georgia" pitchFamily="18" charset="0"/>
              </a:rPr>
              <a:t> і </a:t>
            </a:r>
            <a:r>
              <a:rPr lang="ru-RU" sz="2000" dirty="0" err="1">
                <a:solidFill>
                  <a:srgbClr val="C00000"/>
                </a:solidFill>
                <a:latin typeface="Georgia" pitchFamily="18" charset="0"/>
              </a:rPr>
              <a:t>порадою</a:t>
            </a:r>
            <a:r>
              <a:rPr lang="ru-RU" sz="2000" dirty="0" smtClean="0">
                <a:solidFill>
                  <a:srgbClr val="C00000"/>
                </a:solidFill>
                <a:latin typeface="Georgia" pitchFamily="18" charset="0"/>
              </a:rPr>
              <a:t>».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Georgia" pitchFamily="18" charset="0"/>
              </a:rPr>
              <a:t>                                    П</a:t>
            </a:r>
            <a:r>
              <a:rPr lang="ru-RU" sz="2000" dirty="0">
                <a:solidFill>
                  <a:srgbClr val="C00000"/>
                </a:solidFill>
                <a:latin typeface="Georgia" pitchFamily="18" charset="0"/>
              </a:rPr>
              <a:t>. </a:t>
            </a:r>
            <a:r>
              <a:rPr lang="ru-RU" sz="2000" dirty="0" err="1">
                <a:solidFill>
                  <a:srgbClr val="C00000"/>
                </a:solidFill>
                <a:latin typeface="Georgia" pitchFamily="18" charset="0"/>
              </a:rPr>
              <a:t>Селецький</a:t>
            </a:r>
            <a:endParaRPr lang="ru-RU" sz="20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27135" y="3982996"/>
            <a:ext cx="45813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/>
            <a:endParaRPr lang="ru-RU" dirty="0"/>
          </a:p>
          <a:p>
            <a:endParaRPr lang="ru-RU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          Варвара </a:t>
            </a:r>
            <a:r>
              <a:rPr lang="ru-RU" dirty="0" err="1" smtClean="0">
                <a:solidFill>
                  <a:srgbClr val="002060"/>
                </a:solidFill>
                <a:latin typeface="Georgia" pitchFamily="18" charset="0"/>
              </a:rPr>
              <a:t>Рєпніна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.</a:t>
            </a:r>
          </a:p>
          <a:p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  Художник 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Г. І.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Псел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. 1839 р.</a:t>
            </a:r>
          </a:p>
        </p:txBody>
      </p:sp>
    </p:spTree>
    <p:extLst>
      <p:ext uri="{BB962C8B-B14F-4D97-AF65-F5344CB8AC3E}">
        <p14:creationId xmlns:p14="http://schemas.microsoft.com/office/powerpoint/2010/main" val="389640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685701-20230429-224014-[25.15.-1.1024x768]-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85999" y="612845"/>
            <a:ext cx="66450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 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70126" y="275573"/>
            <a:ext cx="42212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Georgia" pitchFamily="18" charset="0"/>
              </a:rPr>
              <a:t>Варвара </a:t>
            </a:r>
            <a:r>
              <a:rPr lang="ru-RU" sz="2400" b="1" dirty="0" err="1">
                <a:solidFill>
                  <a:srgbClr val="002060"/>
                </a:solidFill>
                <a:latin typeface="Georgia" pitchFamily="18" charset="0"/>
              </a:rPr>
              <a:t>Рєпніна</a:t>
            </a:r>
            <a:endParaRPr lang="ru-RU" sz="2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04373" y="966789"/>
            <a:ext cx="6826685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    </a:t>
            </a:r>
            <a:r>
              <a:rPr lang="ru-RU" sz="2000" dirty="0" err="1" smtClean="0">
                <a:solidFill>
                  <a:srgbClr val="002060"/>
                </a:solidFill>
                <a:latin typeface="Georgia" pitchFamily="18" charset="0"/>
              </a:rPr>
              <a:t>Під</a:t>
            </a: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час все того ж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перебування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в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Україні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, з 1843 року,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Тарасові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довелося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бути й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об’єктом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чужих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пристрастей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. За ним упадала стара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діва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, 35-річна княжна Варвара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Рєпніна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. </a:t>
            </a:r>
            <a:endParaRPr lang="ru-RU" sz="20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    </a:t>
            </a:r>
            <a:r>
              <a:rPr lang="ru-RU" sz="2000" dirty="0" err="1" smtClean="0">
                <a:solidFill>
                  <a:srgbClr val="002060"/>
                </a:solidFill>
                <a:latin typeface="Georgia" pitchFamily="18" charset="0"/>
              </a:rPr>
              <a:t>Справді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, Тарас не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відповідав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Рєпніній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взаємністю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. Княжна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набридала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йому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своїми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повчаннями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адже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хотіла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зробити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з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нього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велику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людину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не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лише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у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мистецтві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, а й у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повсякденному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житті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. Вона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мріяла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стати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його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духовною наставницею, музою,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джерелом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його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натхнення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, але все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вийшло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навпаки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: Шевченко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опирався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цим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повчанням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і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ще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більше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віддалявся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від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Варвари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.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     Та 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все ж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Рєпніна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допомагала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поетові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у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його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творчих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починаннях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надсилала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йому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гроші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і книги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під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час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заслання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постійно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з ним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листувалася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і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виявляла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до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нього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якнайкращі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дружні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почуття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974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685701-20230429-224014-[25.15.-1.1024x768]-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85999" y="612845"/>
            <a:ext cx="66450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 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3956" y="87682"/>
            <a:ext cx="70271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</a:t>
            </a:r>
            <a:r>
              <a:rPr lang="ru-RU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Манірна</a:t>
            </a: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провінціалка</a:t>
            </a: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»</a:t>
            </a:r>
          </a:p>
        </p:txBody>
      </p:sp>
      <p:pic>
        <p:nvPicPr>
          <p:cNvPr id="7170" name="Picture 2" descr="C:\Users\СЗ112\Desktop\Шевченко 1\Новая папка\Агата Усков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505" y="1129626"/>
            <a:ext cx="3482235" cy="429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5999" y="4398496"/>
            <a:ext cx="49790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Портрет 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А. О. </a:t>
            </a:r>
            <a:r>
              <a:rPr lang="ru-RU" dirty="0" err="1" smtClean="0">
                <a:solidFill>
                  <a:srgbClr val="002060"/>
                </a:solidFill>
                <a:latin typeface="Georgia" pitchFamily="18" charset="0"/>
              </a:rPr>
              <a:t>Ускової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.</a:t>
            </a:r>
            <a:endParaRPr lang="ru-RU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      Художник Т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. Г. Шевченко. 1853-1854 р.</a:t>
            </a:r>
          </a:p>
        </p:txBody>
      </p:sp>
    </p:spTree>
    <p:extLst>
      <p:ext uri="{BB962C8B-B14F-4D97-AF65-F5344CB8AC3E}">
        <p14:creationId xmlns:p14="http://schemas.microsoft.com/office/powerpoint/2010/main" val="322907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685701-20230429-224014-[25.15.-1.1024x768]-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85999" y="612845"/>
            <a:ext cx="66450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 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5999" y="275573"/>
            <a:ext cx="6306855" cy="5646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                            Агата </a:t>
            </a:r>
            <a:r>
              <a:rPr lang="ru-RU" sz="2400" b="1" dirty="0" err="1">
                <a:solidFill>
                  <a:srgbClr val="002060"/>
                </a:solidFill>
                <a:latin typeface="Georgia" pitchFamily="18" charset="0"/>
              </a:rPr>
              <a:t>Ускова</a:t>
            </a:r>
            <a:endParaRPr lang="ru-RU" sz="24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Georgia" pitchFamily="18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     </a:t>
            </a:r>
            <a:r>
              <a:rPr lang="ru-RU" dirty="0" err="1" smtClean="0">
                <a:solidFill>
                  <a:srgbClr val="002060"/>
                </a:solidFill>
                <a:latin typeface="Georgia" pitchFamily="18" charset="0"/>
              </a:rPr>
              <a:t>Взимку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1854-1855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рр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. у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Новопетрівську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фортецю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, у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якій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Шевченко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відбував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покарання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приїхав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новий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комендант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Іраклій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Усков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з дружиною і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дітьми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. Як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відомо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, «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мати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молодая з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своїм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дитяточком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малим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»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була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найбільшою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святістю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для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поета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. Тарас Григорович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палко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полюбив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дітей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коменданта, а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згодом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і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їхню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матір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– Агату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Ускову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Увечері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поклавши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дітей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спати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, вони разом гуляли в саду.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Довгий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час Агата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здавалася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йому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найвищою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досконалістю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     Але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хтось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почав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пускати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брудні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плітки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, тому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їхні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зустрічі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припинилися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Після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розлуки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з нею Шевченко почав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прозрівати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і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побачив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Ускову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такою,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якою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вона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була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насправді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, –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звичайною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манірною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провінційною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дамою з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міщанськими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інтересами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    </a:t>
            </a:r>
            <a:r>
              <a:rPr lang="ru-RU" dirty="0" err="1" smtClean="0">
                <a:solidFill>
                  <a:srgbClr val="002060"/>
                </a:solidFill>
                <a:latin typeface="Georgia" pitchFamily="18" charset="0"/>
              </a:rPr>
              <a:t>Саме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вона стала прототипом для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Агафії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в «Матросе, или Прогулке с удовольствием и не без морали» та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Агафії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Омелянівни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в «Художнике».</a:t>
            </a:r>
          </a:p>
        </p:txBody>
      </p:sp>
    </p:spTree>
    <p:extLst>
      <p:ext uri="{BB962C8B-B14F-4D97-AF65-F5344CB8AC3E}">
        <p14:creationId xmlns:p14="http://schemas.microsoft.com/office/powerpoint/2010/main" val="249508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685701-20230429-224014-[25.15.-1.1024x768]-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85999" y="612845"/>
            <a:ext cx="66450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 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67837" y="263047"/>
            <a:ext cx="59623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«Є товар, а я </a:t>
            </a:r>
            <a:r>
              <a:rPr lang="ru-RU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купець</a:t>
            </a:r>
            <a:r>
              <a:rPr lang="ru-RU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»</a:t>
            </a:r>
          </a:p>
        </p:txBody>
      </p:sp>
      <p:pic>
        <p:nvPicPr>
          <p:cNvPr id="2050" name="Picture 2" descr="C:\Users\СЗ112\Desktop\Шевченко 1\Новая папка\Катерина Піунов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661" y="1198294"/>
            <a:ext cx="3671551" cy="425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0" y="3105835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                       </a:t>
            </a:r>
          </a:p>
          <a:p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                          Катерина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Піунова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.</a:t>
            </a:r>
          </a:p>
          <a:p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                Художник 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І.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Журавльов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. 1872 р.</a:t>
            </a:r>
          </a:p>
        </p:txBody>
      </p:sp>
    </p:spTree>
    <p:extLst>
      <p:ext uri="{BB962C8B-B14F-4D97-AF65-F5344CB8AC3E}">
        <p14:creationId xmlns:p14="http://schemas.microsoft.com/office/powerpoint/2010/main" val="331229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685701-20230429-224014-[25.15.-1.1024x768]-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184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85999" y="612845"/>
            <a:ext cx="66450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 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82652" y="275573"/>
            <a:ext cx="35824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Georgia" pitchFamily="18" charset="0"/>
              </a:rPr>
              <a:t>Катерина </a:t>
            </a:r>
            <a:r>
              <a:rPr lang="ru-RU" sz="2400" b="1" dirty="0" err="1">
                <a:solidFill>
                  <a:srgbClr val="002060"/>
                </a:solidFill>
                <a:latin typeface="Georgia" pitchFamily="18" charset="0"/>
              </a:rPr>
              <a:t>Піунова</a:t>
            </a:r>
            <a:endParaRPr lang="ru-RU" sz="2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30048" y="966789"/>
            <a:ext cx="611270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    </a:t>
            </a:r>
            <a:r>
              <a:rPr lang="ru-RU" dirty="0" err="1" smtClean="0">
                <a:solidFill>
                  <a:srgbClr val="002060"/>
                </a:solidFill>
                <a:latin typeface="Georgia" pitchFamily="18" charset="0"/>
              </a:rPr>
              <a:t>Після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заслання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поет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опиняється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у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Нижньому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Georgia" pitchFamily="18" charset="0"/>
              </a:rPr>
              <a:t>Новгороді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, в </a:t>
            </a:r>
            <a:r>
              <a:rPr lang="ru-RU" dirty="0" err="1" smtClean="0">
                <a:solidFill>
                  <a:srgbClr val="002060"/>
                </a:solidFill>
                <a:latin typeface="Georgia" pitchFamily="18" charset="0"/>
              </a:rPr>
              <a:t>якому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Georgia" pitchFamily="18" charset="0"/>
              </a:rPr>
              <a:t>ще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одним великим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коханням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поета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тоді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стала актриса Катерина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Піунова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. З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допомогою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Тараса Григоровича вона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знайомиться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з М.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Щепкіним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який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пропонує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їй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роль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Тетяни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у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п’єсі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«Москаль-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чарівник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». 1858 року Тарас Шевченко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запропонував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їй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одружитися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. </a:t>
            </a:r>
            <a:endParaRPr lang="ru-RU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    </a:t>
            </a:r>
            <a:r>
              <a:rPr lang="ru-RU" dirty="0" err="1" smtClean="0">
                <a:solidFill>
                  <a:srgbClr val="002060"/>
                </a:solidFill>
                <a:latin typeface="Georgia" pitchFamily="18" charset="0"/>
              </a:rPr>
              <a:t>Шевченкові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не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відмовили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прямо.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Його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просто перестали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запрошувати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, та й сама Катерина почала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його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уникати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. Причиною негативного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рішення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був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чималий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вік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поета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(44 роки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проти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16-річної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обранки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), а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також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те,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що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він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не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був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справжнім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аристократом. 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    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    </a:t>
            </a:r>
            <a:r>
              <a:rPr lang="ru-RU" dirty="0" err="1" smtClean="0">
                <a:solidFill>
                  <a:srgbClr val="002060"/>
                </a:solidFill>
                <a:latin typeface="Georgia" pitchFamily="18" charset="0"/>
              </a:rPr>
              <a:t>Тож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уже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наступного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року Катерина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вийшла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за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іншого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, до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речі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теж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значно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старшого за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неї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актора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Максиміліана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Шмідтгофа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931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685701-20230429-224014-[25.15.-1.1024x768]-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85999" y="612845"/>
            <a:ext cx="66450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 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05622" y="112735"/>
            <a:ext cx="62254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«…і в ярочку догнав </a:t>
            </a:r>
            <a:r>
              <a:rPr lang="ru-RU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Марію</a:t>
            </a: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…»</a:t>
            </a:r>
          </a:p>
        </p:txBody>
      </p:sp>
      <p:pic>
        <p:nvPicPr>
          <p:cNvPr id="3074" name="Picture 2" descr="C:\Users\СЗ112\Desktop\Шевченко 1\Новая папка\Марія Шевченко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879" y="1445317"/>
            <a:ext cx="3230067" cy="396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365337" y="3105835"/>
            <a:ext cx="593733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         </a:t>
            </a:r>
            <a:r>
              <a:rPr lang="ru-RU" dirty="0" err="1" smtClean="0">
                <a:solidFill>
                  <a:srgbClr val="002060"/>
                </a:solidFill>
                <a:latin typeface="Georgia" pitchFamily="18" charset="0"/>
              </a:rPr>
              <a:t>Марія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Максимович.</a:t>
            </a:r>
          </a:p>
          <a:p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 Художник 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Т. Шевченко. 1859 р.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10619" y="2542784"/>
            <a:ext cx="38204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Georgia" pitchFamily="18" charset="0"/>
              </a:rPr>
              <a:t>«</a:t>
            </a:r>
            <a:r>
              <a:rPr lang="ru-RU" sz="2000" dirty="0" err="1" smtClean="0">
                <a:solidFill>
                  <a:srgbClr val="C00000"/>
                </a:solidFill>
                <a:latin typeface="Georgia" pitchFamily="18" charset="0"/>
              </a:rPr>
              <a:t>Марія</a:t>
            </a:r>
            <a:r>
              <a:rPr lang="ru-RU" sz="2000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Georgia" pitchFamily="18" charset="0"/>
              </a:rPr>
              <a:t>встала та й </a:t>
            </a:r>
            <a:r>
              <a:rPr lang="ru-RU" sz="2000" dirty="0" err="1">
                <a:solidFill>
                  <a:srgbClr val="C00000"/>
                </a:solidFill>
                <a:latin typeface="Georgia" pitchFamily="18" charset="0"/>
              </a:rPr>
              <a:t>пішла</a:t>
            </a:r>
            <a:endParaRPr lang="ru-RU" sz="2000" dirty="0">
              <a:solidFill>
                <a:srgbClr val="C00000"/>
              </a:solidFill>
              <a:latin typeface="Georgia" pitchFamily="18" charset="0"/>
            </a:endParaRPr>
          </a:p>
          <a:p>
            <a:r>
              <a:rPr lang="ru-RU" sz="2000" dirty="0">
                <a:solidFill>
                  <a:srgbClr val="C00000"/>
                </a:solidFill>
                <a:latin typeface="Georgia" pitchFamily="18" charset="0"/>
              </a:rPr>
              <a:t>З </a:t>
            </a:r>
            <a:r>
              <a:rPr lang="ru-RU" sz="2000" dirty="0" err="1">
                <a:solidFill>
                  <a:srgbClr val="C00000"/>
                </a:solidFill>
                <a:latin typeface="Georgia" pitchFamily="18" charset="0"/>
              </a:rPr>
              <a:t>глеком</a:t>
            </a:r>
            <a:r>
              <a:rPr lang="ru-RU" sz="2000" dirty="0">
                <a:solidFill>
                  <a:srgbClr val="C00000"/>
                </a:solidFill>
                <a:latin typeface="Georgia" pitchFamily="18" charset="0"/>
              </a:rPr>
              <a:t> по воду до </a:t>
            </a:r>
            <a:r>
              <a:rPr lang="ru-RU" sz="2000" dirty="0" err="1">
                <a:solidFill>
                  <a:srgbClr val="C00000"/>
                </a:solidFill>
                <a:latin typeface="Georgia" pitchFamily="18" charset="0"/>
              </a:rPr>
              <a:t>криниці</a:t>
            </a:r>
            <a:r>
              <a:rPr lang="ru-RU" sz="2000" dirty="0">
                <a:solidFill>
                  <a:srgbClr val="C00000"/>
                </a:solidFill>
                <a:latin typeface="Georgia" pitchFamily="18" charset="0"/>
              </a:rPr>
              <a:t>.</a:t>
            </a:r>
          </a:p>
          <a:p>
            <a:r>
              <a:rPr lang="ru-RU" sz="2000" dirty="0">
                <a:solidFill>
                  <a:srgbClr val="C00000"/>
                </a:solidFill>
                <a:latin typeface="Georgia" pitchFamily="18" charset="0"/>
              </a:rPr>
              <a:t>І гость за нею, і в ярочку</a:t>
            </a:r>
          </a:p>
          <a:p>
            <a:r>
              <a:rPr lang="ru-RU" sz="2000" dirty="0">
                <a:solidFill>
                  <a:srgbClr val="C00000"/>
                </a:solidFill>
                <a:latin typeface="Georgia" pitchFamily="18" charset="0"/>
              </a:rPr>
              <a:t>Догнав </a:t>
            </a:r>
            <a:r>
              <a:rPr lang="ru-RU" sz="2000" dirty="0" err="1">
                <a:solidFill>
                  <a:srgbClr val="C00000"/>
                </a:solidFill>
                <a:latin typeface="Georgia" pitchFamily="18" charset="0"/>
              </a:rPr>
              <a:t>Марію</a:t>
            </a:r>
            <a:r>
              <a:rPr lang="ru-RU" sz="2000" dirty="0" smtClean="0">
                <a:solidFill>
                  <a:srgbClr val="C00000"/>
                </a:solidFill>
                <a:latin typeface="Georgia" pitchFamily="18" charset="0"/>
              </a:rPr>
              <a:t>…»</a:t>
            </a:r>
            <a:endParaRPr lang="ru-RU" sz="2000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18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685701-20230429-224014-[25.15.-1.1024x768]-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85999" y="612845"/>
            <a:ext cx="66450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 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06871" y="212942"/>
            <a:ext cx="41836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    </a:t>
            </a:r>
            <a:r>
              <a:rPr lang="ru-RU" sz="2400" b="1" dirty="0" err="1" smtClean="0">
                <a:solidFill>
                  <a:srgbClr val="002060"/>
                </a:solidFill>
                <a:latin typeface="Georgia" pitchFamily="18" charset="0"/>
              </a:rPr>
              <a:t>Марія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 Максимович</a:t>
            </a:r>
            <a:endParaRPr lang="ru-RU" sz="2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91848" y="674608"/>
            <a:ext cx="683921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      </a:t>
            </a:r>
            <a:r>
              <a:rPr lang="ru-RU" sz="1600" dirty="0" err="1" smtClean="0">
                <a:solidFill>
                  <a:srgbClr val="002060"/>
                </a:solidFill>
                <a:latin typeface="Georgia" pitchFamily="18" charset="0"/>
              </a:rPr>
              <a:t>Найбільшою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таємницею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для нас і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досі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залишаються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стосунки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Тараса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Шевченка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із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дружиною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Михайла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Максимовича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Марією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Василівною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.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Із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нею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він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познайомився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1858 року в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Москві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. На той час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Марії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було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ледь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за 20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років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, а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її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чоловікові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– 54.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Дітей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незважаючи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на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п’ятирічний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шлюб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, вони не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мали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. </a:t>
            </a:r>
            <a:endParaRPr lang="ru-RU" sz="16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      </a:t>
            </a:r>
            <a:r>
              <a:rPr lang="ru-RU" sz="1600" dirty="0" err="1" smtClean="0">
                <a:solidFill>
                  <a:srgbClr val="002060"/>
                </a:solidFill>
                <a:latin typeface="Georgia" pitchFamily="18" charset="0"/>
              </a:rPr>
              <a:t>Після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першої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зустрічі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з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Марією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Шевченко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напише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у «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Щоденнику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»: «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Заїхали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до Максимовича…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Хазяйки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його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не застали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удома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…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Незабаром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явилася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і вона, і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похмура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обитель ученого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просвітліла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. Яке миле,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прекрасне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створіння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. Але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що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в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ній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найчарівніше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–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це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чистий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безпосередній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тип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моєї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землячки. Вона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пограла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для нас на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фортепіано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декілька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наших </a:t>
            </a:r>
            <a:r>
              <a:rPr lang="ru-RU" sz="1600" dirty="0" err="1" smtClean="0">
                <a:solidFill>
                  <a:srgbClr val="002060"/>
                </a:solidFill>
                <a:latin typeface="Georgia" pitchFamily="18" charset="0"/>
              </a:rPr>
              <a:t>пісень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. І 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де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він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старий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антикварій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викопав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таке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свіже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і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чисте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добро? І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сумно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і завидно…»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      </a:t>
            </a:r>
            <a:r>
              <a:rPr lang="ru-RU" sz="1600" dirty="0" err="1" smtClean="0">
                <a:solidFill>
                  <a:srgbClr val="002060"/>
                </a:solidFill>
                <a:latin typeface="Georgia" pitchFamily="18" charset="0"/>
              </a:rPr>
              <a:t>Марія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також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симпатизувала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Шевченкові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деякий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час вони </a:t>
            </a:r>
            <a:r>
              <a:rPr lang="ru-RU" sz="1600" dirty="0" err="1" smtClean="0">
                <a:solidFill>
                  <a:srgbClr val="002060"/>
                </a:solidFill>
                <a:latin typeface="Georgia" pitchFamily="18" charset="0"/>
              </a:rPr>
              <a:t>листувалися.Тарас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Григорович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також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малює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портрет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Марії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Василівни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який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свідчить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про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глибоку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симпатію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автора до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своєї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натурниці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.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   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П</a:t>
            </a:r>
            <a:r>
              <a:rPr lang="ru-RU" sz="1600" dirty="0" err="1" smtClean="0">
                <a:solidFill>
                  <a:srgbClr val="002060"/>
                </a:solidFill>
                <a:latin typeface="Georgia" pitchFamily="18" charset="0"/>
              </a:rPr>
              <a:t>роте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його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біографи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не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припускають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що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Шевченко дав волю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своїм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почуттям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.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Марія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була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дружиною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давнього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друга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поета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українського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вченого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історика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і фольклориста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Михайла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Максимовича, а Тарас Григорович на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схилі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свого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життя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дуже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високо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цінував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тих,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хто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залишався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з ним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поруч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попри </a:t>
            </a:r>
            <a:r>
              <a:rPr lang="ru-RU" sz="1600" dirty="0" err="1" smtClean="0">
                <a:solidFill>
                  <a:srgbClr val="002060"/>
                </a:solidFill>
                <a:latin typeface="Georgia" pitchFamily="18" charset="0"/>
              </a:rPr>
              <a:t>всі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Georgia" pitchFamily="18" charset="0"/>
              </a:rPr>
              <a:t>негаразди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243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685701-20230429-224014-[25.15.-1.1024x768]-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85999" y="612845"/>
            <a:ext cx="66450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 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68044" y="125260"/>
            <a:ext cx="60751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</a:t>
            </a:r>
            <a:r>
              <a:rPr lang="ru-RU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Хоча</a:t>
            </a: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б на </a:t>
            </a:r>
            <a:r>
              <a:rPr lang="ru-RU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чортовій</a:t>
            </a: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сестрі</a:t>
            </a: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»</a:t>
            </a:r>
          </a:p>
        </p:txBody>
      </p:sp>
      <p:pic>
        <p:nvPicPr>
          <p:cNvPr id="4098" name="Picture 2" descr="C:\Users\СЗ112\Desktop\Шевченко 1\Новая папка\Ликерія Полусма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111" y="1448699"/>
            <a:ext cx="2929889" cy="402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42112" y="3244334"/>
            <a:ext cx="29298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2060"/>
              </a:solidFill>
              <a:latin typeface="Georgia" pitchFamily="18" charset="0"/>
            </a:endParaRPr>
          </a:p>
          <a:p>
            <a:endParaRPr lang="ru-RU" dirty="0">
              <a:solidFill>
                <a:srgbClr val="002060"/>
              </a:solidFill>
              <a:latin typeface="Georgia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Georgia" pitchFamily="18" charset="0"/>
            </a:endParaRPr>
          </a:p>
          <a:p>
            <a:endParaRPr lang="ru-RU" dirty="0">
              <a:solidFill>
                <a:srgbClr val="002060"/>
              </a:solidFill>
              <a:latin typeface="Georgia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Georgia" pitchFamily="18" charset="0"/>
            </a:endParaRPr>
          </a:p>
          <a:p>
            <a:endParaRPr lang="ru-RU" dirty="0">
              <a:solidFill>
                <a:srgbClr val="002060"/>
              </a:solidFill>
              <a:latin typeface="Georgia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Georgia" pitchFamily="18" charset="0"/>
            </a:endParaRPr>
          </a:p>
          <a:p>
            <a:endParaRPr lang="ru-RU" dirty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Ликера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Полусмакова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. </a:t>
            </a:r>
            <a:endParaRPr lang="ru-RU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      Фото 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1870-х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рр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22729" y="2492680"/>
            <a:ext cx="38204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Georgia" pitchFamily="18" charset="0"/>
              </a:rPr>
              <a:t>«Моя </a:t>
            </a:r>
            <a:r>
              <a:rPr lang="ru-RU" sz="2000" dirty="0" err="1">
                <a:solidFill>
                  <a:srgbClr val="C00000"/>
                </a:solidFill>
                <a:latin typeface="Georgia" pitchFamily="18" charset="0"/>
              </a:rPr>
              <a:t>ти</a:t>
            </a:r>
            <a:r>
              <a:rPr lang="ru-RU" sz="2000" dirty="0">
                <a:solidFill>
                  <a:srgbClr val="C00000"/>
                </a:solidFill>
                <a:latin typeface="Georgia" pitchFamily="18" charset="0"/>
              </a:rPr>
              <a:t> любо! </a:t>
            </a:r>
            <a:r>
              <a:rPr lang="ru-RU" sz="2000" dirty="0" err="1">
                <a:solidFill>
                  <a:srgbClr val="C00000"/>
                </a:solidFill>
                <a:latin typeface="Georgia" pitchFamily="18" charset="0"/>
              </a:rPr>
              <a:t>Усміхнись</a:t>
            </a:r>
            <a:endParaRPr lang="ru-RU" sz="2000" dirty="0">
              <a:solidFill>
                <a:srgbClr val="C00000"/>
              </a:solidFill>
              <a:latin typeface="Georgia" pitchFamily="18" charset="0"/>
            </a:endParaRPr>
          </a:p>
          <a:p>
            <a:r>
              <a:rPr lang="ru-RU" sz="2000" dirty="0">
                <a:solidFill>
                  <a:srgbClr val="C00000"/>
                </a:solidFill>
                <a:latin typeface="Georgia" pitchFamily="18" charset="0"/>
              </a:rPr>
              <a:t>І вольную святую душу,</a:t>
            </a:r>
          </a:p>
          <a:p>
            <a:r>
              <a:rPr lang="ru-RU" sz="2000" dirty="0">
                <a:solidFill>
                  <a:srgbClr val="C00000"/>
                </a:solidFill>
                <a:latin typeface="Georgia" pitchFamily="18" charset="0"/>
              </a:rPr>
              <a:t>І руку вольную, </a:t>
            </a:r>
            <a:r>
              <a:rPr lang="ru-RU" sz="2000" dirty="0" err="1">
                <a:solidFill>
                  <a:srgbClr val="C00000"/>
                </a:solidFill>
                <a:latin typeface="Georgia" pitchFamily="18" charset="0"/>
              </a:rPr>
              <a:t>мій</a:t>
            </a:r>
            <a:r>
              <a:rPr lang="ru-RU" sz="2000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Georgia" pitchFamily="18" charset="0"/>
              </a:rPr>
              <a:t>друже</a:t>
            </a:r>
            <a:r>
              <a:rPr lang="ru-RU" sz="2000" dirty="0">
                <a:solidFill>
                  <a:srgbClr val="C00000"/>
                </a:solidFill>
                <a:latin typeface="Georgia" pitchFamily="18" charset="0"/>
              </a:rPr>
              <a:t>,</a:t>
            </a:r>
          </a:p>
          <a:p>
            <a:r>
              <a:rPr lang="ru-RU" sz="2000" dirty="0">
                <a:solidFill>
                  <a:srgbClr val="C00000"/>
                </a:solidFill>
                <a:latin typeface="Georgia" pitchFamily="18" charset="0"/>
              </a:rPr>
              <a:t>Подай </a:t>
            </a:r>
            <a:r>
              <a:rPr lang="ru-RU" sz="2000" dirty="0" err="1">
                <a:solidFill>
                  <a:srgbClr val="C00000"/>
                </a:solidFill>
                <a:latin typeface="Georgia" pitchFamily="18" charset="0"/>
              </a:rPr>
              <a:t>мені</a:t>
            </a:r>
            <a:r>
              <a:rPr lang="ru-RU" sz="2000" dirty="0" smtClean="0">
                <a:solidFill>
                  <a:srgbClr val="C00000"/>
                </a:solidFill>
                <a:latin typeface="Georgia" pitchFamily="18" charset="0"/>
              </a:rPr>
              <a:t>.»</a:t>
            </a:r>
            <a:endParaRPr lang="ru-RU" sz="2000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2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685701-20230429-224014-[25.15.-1.1024x768]-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91430" y="288098"/>
            <a:ext cx="6976997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>«</a:t>
            </a:r>
            <a:r>
              <a:rPr lang="ru-RU" sz="2000" b="1" dirty="0" err="1" smtClean="0">
                <a:solidFill>
                  <a:srgbClr val="C00000"/>
                </a:solidFill>
                <a:latin typeface="Georgia" pitchFamily="18" charset="0"/>
              </a:rPr>
              <a:t>Мені</a:t>
            </a:r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Georgia" pitchFamily="18" charset="0"/>
              </a:rPr>
              <a:t>ж, </a:t>
            </a:r>
            <a:r>
              <a:rPr lang="ru-RU" sz="2000" b="1" dirty="0" err="1">
                <a:solidFill>
                  <a:srgbClr val="C00000"/>
                </a:solidFill>
                <a:latin typeface="Georgia" pitchFamily="18" charset="0"/>
              </a:rPr>
              <a:t>мій</a:t>
            </a:r>
            <a:r>
              <a:rPr lang="ru-RU" sz="2000" b="1" dirty="0">
                <a:solidFill>
                  <a:srgbClr val="C00000"/>
                </a:solidFill>
                <a:latin typeface="Georgia" pitchFamily="18" charset="0"/>
              </a:rPr>
              <a:t> Боже, на </a:t>
            </a:r>
            <a:r>
              <a:rPr lang="ru-RU" sz="2000" b="1" dirty="0" err="1">
                <a:solidFill>
                  <a:srgbClr val="C00000"/>
                </a:solidFill>
                <a:latin typeface="Georgia" pitchFamily="18" charset="0"/>
              </a:rPr>
              <a:t>землі</a:t>
            </a:r>
            <a:endParaRPr lang="ru-RU" sz="2000" b="1" dirty="0">
              <a:solidFill>
                <a:srgbClr val="C00000"/>
              </a:solidFill>
              <a:latin typeface="Georgia" pitchFamily="18" charset="0"/>
            </a:endParaRP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Georgia" pitchFamily="18" charset="0"/>
              </a:rPr>
              <a:t>Подай </a:t>
            </a:r>
            <a:r>
              <a:rPr lang="ru-RU" sz="2000" b="1" dirty="0" err="1">
                <a:solidFill>
                  <a:srgbClr val="C00000"/>
                </a:solidFill>
                <a:latin typeface="Georgia" pitchFamily="18" charset="0"/>
              </a:rPr>
              <a:t>любов</a:t>
            </a:r>
            <a:r>
              <a:rPr lang="ru-RU" sz="2000" b="1" dirty="0">
                <a:solidFill>
                  <a:srgbClr val="C00000"/>
                </a:solidFill>
                <a:latin typeface="Georgia" pitchFamily="18" charset="0"/>
              </a:rPr>
              <a:t>, </a:t>
            </a:r>
            <a:r>
              <a:rPr lang="ru-RU" sz="2000" b="1" dirty="0" err="1">
                <a:solidFill>
                  <a:srgbClr val="C00000"/>
                </a:solidFill>
                <a:latin typeface="Georgia" pitchFamily="18" charset="0"/>
              </a:rPr>
              <a:t>сердечний</a:t>
            </a:r>
            <a:r>
              <a:rPr lang="ru-RU" sz="2000" b="1" dirty="0">
                <a:solidFill>
                  <a:srgbClr val="C00000"/>
                </a:solidFill>
                <a:latin typeface="Georgia" pitchFamily="18" charset="0"/>
              </a:rPr>
              <a:t> рай!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Georgia" pitchFamily="18" charset="0"/>
              </a:rPr>
              <a:t>І </a:t>
            </a:r>
            <a:r>
              <a:rPr lang="ru-RU" sz="2000" b="1" dirty="0" err="1">
                <a:solidFill>
                  <a:srgbClr val="C00000"/>
                </a:solidFill>
                <a:latin typeface="Georgia" pitchFamily="18" charset="0"/>
              </a:rPr>
              <a:t>більш</a:t>
            </a:r>
            <a:r>
              <a:rPr lang="ru-RU" sz="2000" b="1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Georgia" pitchFamily="18" charset="0"/>
              </a:rPr>
              <a:t>нічого</a:t>
            </a:r>
            <a:r>
              <a:rPr lang="ru-RU" sz="2000" b="1" dirty="0">
                <a:solidFill>
                  <a:srgbClr val="C00000"/>
                </a:solidFill>
                <a:latin typeface="Georgia" pitchFamily="18" charset="0"/>
              </a:rPr>
              <a:t> не давай</a:t>
            </a:r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>!»</a:t>
            </a:r>
            <a:endParaRPr lang="ru-RU" sz="2000" b="1" dirty="0">
              <a:solidFill>
                <a:srgbClr val="C00000"/>
              </a:solidFill>
              <a:latin typeface="Georgia" pitchFamily="18" charset="0"/>
            </a:endParaRP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Georgia" pitchFamily="18" charset="0"/>
              </a:rPr>
              <a:t>«Молитва»; 24.V 1860, С.-Петербург</a:t>
            </a:r>
          </a:p>
          <a:p>
            <a:pPr algn="just"/>
            <a:endParaRPr lang="ru-RU" sz="20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  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      </a:t>
            </a:r>
            <a:r>
              <a:rPr lang="ru-RU" sz="2000" dirty="0" err="1" smtClean="0">
                <a:solidFill>
                  <a:srgbClr val="002060"/>
                </a:solidFill>
                <a:latin typeface="Georgia" pitchFamily="18" charset="0"/>
              </a:rPr>
              <a:t>Щорічно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, в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березні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, ми говоримо про Тараса Григоровича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Шевченка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як про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генія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, великого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поета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і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прозаїка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, художника,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майстра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офорту і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графіки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ілюстратора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філософа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і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просвітянина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зовсім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забуваючи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що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він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був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людиною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з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усіма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слабостями, а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ще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Шевченко, як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кожен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нормальний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чоловік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кохав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Серце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митця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було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напрочуд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чутливим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до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краси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. Тому і не дивно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що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поет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захоплювався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жінками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. Вони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хвилювали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його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уяву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викликали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любов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прагнення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створити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свій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куточок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серед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житейського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пекла.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685701-20230429-224014-[25.15.-1.1024x768]-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85999" y="612845"/>
            <a:ext cx="66450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 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91431" y="1077239"/>
            <a:ext cx="70396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     </a:t>
            </a:r>
            <a:r>
              <a:rPr lang="ru-RU" sz="1600" dirty="0" err="1" smtClean="0">
                <a:solidFill>
                  <a:srgbClr val="002060"/>
                </a:solidFill>
                <a:latin typeface="Georgia" pitchFamily="18" charset="0"/>
              </a:rPr>
              <a:t>Останнє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у 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Georgia" pitchFamily="18" charset="0"/>
              </a:rPr>
              <a:t>житті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Georgia" pitchFamily="18" charset="0"/>
              </a:rPr>
              <a:t>Щевченка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 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кохання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–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Ликерія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Полусмакова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, з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якою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Тарас Григорович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зустрівся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1860 року. </a:t>
            </a:r>
            <a:endParaRPr lang="ru-RU" sz="16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     Про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це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кохання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відомого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митця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знав увесь Петербург. І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всі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його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від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нього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відмовляли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адже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вважали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що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ця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дівчина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йому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не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підходить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не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лише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за </a:t>
            </a:r>
            <a:r>
              <a:rPr lang="ru-RU" sz="1600" dirty="0" err="1" smtClean="0">
                <a:solidFill>
                  <a:srgbClr val="002060"/>
                </a:solidFill>
                <a:latin typeface="Georgia" pitchFamily="18" charset="0"/>
              </a:rPr>
              <a:t>віком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а й за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рівнем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духовного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розвитку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.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     </a:t>
            </a:r>
            <a:r>
              <a:rPr lang="ru-RU" sz="1600" dirty="0" err="1" smtClean="0">
                <a:solidFill>
                  <a:srgbClr val="002060"/>
                </a:solidFill>
                <a:latin typeface="Georgia" pitchFamily="18" charset="0"/>
              </a:rPr>
              <a:t>Певно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, поет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справді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був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ладен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оженитися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«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хоча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б на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чортовій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сестрі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».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Він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уже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стільки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вистраждав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через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свої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невдалі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спроби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влаштувати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сімейний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затишок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що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не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помічав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явних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недоліків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дівчини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. </a:t>
            </a:r>
            <a:endParaRPr lang="ru-RU" sz="16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    Ликера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розмовляла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рідною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поетові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українською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мовою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.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Можливо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це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стало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однією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із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причин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захоплення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дівчиною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адже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знайти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щось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рідне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у чужому краю,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який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так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набрид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Шевченкові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, –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багато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коштує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. 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   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   Шевченко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винайняв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для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коханої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квартиру, оплатив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послуги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репетитора з письма,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засипав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її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подарунками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і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компліментами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.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Він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готувався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до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весілля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.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    Але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сталося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непередбачуване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. Одного разу поет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повернувся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додому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раніше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і застав Ликеру в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обіймах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іншого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.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   </a:t>
            </a:r>
            <a:r>
              <a:rPr lang="ru-RU" sz="1600" dirty="0" err="1" smtClean="0">
                <a:solidFill>
                  <a:srgbClr val="002060"/>
                </a:solidFill>
                <a:latin typeface="Georgia" pitchFamily="18" charset="0"/>
              </a:rPr>
              <a:t>Після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цього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випадку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майже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місяць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він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прохворів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. І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пробачив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.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Він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надсилав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Ликері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листи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з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проханням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повернутися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, але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дівчина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лише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глузувала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з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нього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. Вона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розповіла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слузі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який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приносив записки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від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Тараса,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що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погодилася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на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заміжжя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лише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заради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грошей.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31090" y="87683"/>
            <a:ext cx="47598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0070C0"/>
              </a:solidFill>
              <a:latin typeface="Georgia" pitchFamily="18" charset="0"/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Georgia" pitchFamily="18" charset="0"/>
              </a:rPr>
              <a:t>            Ликера </a:t>
            </a:r>
            <a:r>
              <a:rPr lang="ru-RU" sz="2400" b="1" dirty="0" err="1">
                <a:solidFill>
                  <a:srgbClr val="0070C0"/>
                </a:solidFill>
                <a:latin typeface="Georgia" pitchFamily="18" charset="0"/>
              </a:rPr>
              <a:t>Полусмакова</a:t>
            </a:r>
            <a:endParaRPr lang="ru-RU" sz="2400" b="1" dirty="0">
              <a:solidFill>
                <a:srgbClr val="0070C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18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685701-20230429-224014-[25.15.-1.1024x768]-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85999" y="612845"/>
            <a:ext cx="66450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 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41327" y="338203"/>
            <a:ext cx="7089731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   «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Бог не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дарував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Кобзареві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великого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взаємного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кохання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можливо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тому,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що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послав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йому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музу, яка не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терпить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земних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Georgia" pitchFamily="18" charset="0"/>
              </a:rPr>
              <a:t>суперниць</a:t>
            </a: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». Василь 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Шкляр.</a:t>
            </a:r>
          </a:p>
          <a:p>
            <a:pPr algn="just"/>
            <a:r>
              <a:rPr lang="uk-UA" sz="2000" dirty="0" smtClean="0">
                <a:solidFill>
                  <a:srgbClr val="002060"/>
                </a:solidFill>
                <a:latin typeface="Georgia" pitchFamily="18" charset="0"/>
              </a:rPr>
              <a:t>    Історія зберегла імена жінок, які полонили серце Тараса, не завжди почуття поета лишали слід у поезії, але ж і сказати, що жінки і світлі почуття до них не відіграли значної ролі в житті і творчості Шевченка – це, значить, погрішити проти істини. Він продовжив свій родовід як єство всього народу, як долю і характер України. Тож хай назавжди у наших серцях горить іскорка любові до поезії, які засвітив Великий Кобзар.</a:t>
            </a:r>
            <a:endParaRPr lang="ru-RU" sz="2400" dirty="0">
              <a:solidFill>
                <a:srgbClr val="C00000"/>
              </a:solidFill>
              <a:latin typeface="Georgia" pitchFamily="18" charset="0"/>
            </a:endParaRP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Georgia" pitchFamily="18" charset="0"/>
              </a:rPr>
              <a:t>«Не </a:t>
            </a:r>
            <a:r>
              <a:rPr lang="ru-RU" sz="2000" dirty="0" err="1">
                <a:solidFill>
                  <a:srgbClr val="C00000"/>
                </a:solidFill>
                <a:latin typeface="Georgia" pitchFamily="18" charset="0"/>
              </a:rPr>
              <a:t>женися</a:t>
            </a:r>
            <a:r>
              <a:rPr lang="ru-RU" sz="2000" dirty="0">
                <a:solidFill>
                  <a:srgbClr val="C00000"/>
                </a:solidFill>
                <a:latin typeface="Georgia" pitchFamily="18" charset="0"/>
              </a:rPr>
              <a:t> на </a:t>
            </a:r>
            <a:r>
              <a:rPr lang="ru-RU" sz="2000" dirty="0" err="1">
                <a:solidFill>
                  <a:srgbClr val="C00000"/>
                </a:solidFill>
                <a:latin typeface="Georgia" pitchFamily="18" charset="0"/>
              </a:rPr>
              <a:t>багатій</a:t>
            </a:r>
            <a:r>
              <a:rPr lang="ru-RU" sz="2000" dirty="0">
                <a:solidFill>
                  <a:srgbClr val="C00000"/>
                </a:solidFill>
                <a:latin typeface="Georgia" pitchFamily="18" charset="0"/>
              </a:rPr>
              <a:t>,</a:t>
            </a:r>
          </a:p>
          <a:p>
            <a:pPr algn="ctr"/>
            <a:r>
              <a:rPr lang="ru-RU" sz="2000" dirty="0" err="1">
                <a:solidFill>
                  <a:srgbClr val="C00000"/>
                </a:solidFill>
                <a:latin typeface="Georgia" pitchFamily="18" charset="0"/>
              </a:rPr>
              <a:t>Бо</a:t>
            </a:r>
            <a:r>
              <a:rPr lang="ru-RU" sz="2000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Georgia" pitchFamily="18" charset="0"/>
              </a:rPr>
              <a:t>вижене</a:t>
            </a:r>
            <a:r>
              <a:rPr lang="ru-RU" sz="2000" dirty="0">
                <a:solidFill>
                  <a:srgbClr val="C00000"/>
                </a:solidFill>
                <a:latin typeface="Georgia" pitchFamily="18" charset="0"/>
              </a:rPr>
              <a:t> з </a:t>
            </a:r>
            <a:r>
              <a:rPr lang="ru-RU" sz="2000" dirty="0" err="1">
                <a:solidFill>
                  <a:srgbClr val="C00000"/>
                </a:solidFill>
                <a:latin typeface="Georgia" pitchFamily="18" charset="0"/>
              </a:rPr>
              <a:t>хати</a:t>
            </a:r>
            <a:r>
              <a:rPr lang="ru-RU" sz="2000" dirty="0">
                <a:solidFill>
                  <a:srgbClr val="C00000"/>
                </a:solidFill>
                <a:latin typeface="Georgia" pitchFamily="18" charset="0"/>
              </a:rPr>
              <a:t>,</a:t>
            </a:r>
          </a:p>
          <a:p>
            <a:pPr algn="ctr"/>
            <a:r>
              <a:rPr lang="ru-RU" sz="2000" dirty="0">
                <a:solidFill>
                  <a:srgbClr val="C00000"/>
                </a:solidFill>
                <a:latin typeface="Georgia" pitchFamily="18" charset="0"/>
              </a:rPr>
              <a:t>Не </a:t>
            </a:r>
            <a:r>
              <a:rPr lang="ru-RU" sz="2000" dirty="0" err="1">
                <a:solidFill>
                  <a:srgbClr val="C00000"/>
                </a:solidFill>
                <a:latin typeface="Georgia" pitchFamily="18" charset="0"/>
              </a:rPr>
              <a:t>женися</a:t>
            </a:r>
            <a:r>
              <a:rPr lang="ru-RU" sz="2000" dirty="0">
                <a:solidFill>
                  <a:srgbClr val="C00000"/>
                </a:solidFill>
                <a:latin typeface="Georgia" pitchFamily="18" charset="0"/>
              </a:rPr>
              <a:t> на </a:t>
            </a:r>
            <a:r>
              <a:rPr lang="ru-RU" sz="2000" dirty="0" err="1">
                <a:solidFill>
                  <a:srgbClr val="C00000"/>
                </a:solidFill>
                <a:latin typeface="Georgia" pitchFamily="18" charset="0"/>
              </a:rPr>
              <a:t>убогій</a:t>
            </a:r>
            <a:r>
              <a:rPr lang="ru-RU" sz="2000" dirty="0">
                <a:solidFill>
                  <a:srgbClr val="C00000"/>
                </a:solidFill>
                <a:latin typeface="Georgia" pitchFamily="18" charset="0"/>
              </a:rPr>
              <a:t>,</a:t>
            </a:r>
          </a:p>
          <a:p>
            <a:pPr algn="ctr"/>
            <a:r>
              <a:rPr lang="ru-RU" sz="2000" dirty="0" err="1">
                <a:solidFill>
                  <a:srgbClr val="C00000"/>
                </a:solidFill>
                <a:latin typeface="Georgia" pitchFamily="18" charset="0"/>
              </a:rPr>
              <a:t>Бо</a:t>
            </a:r>
            <a:r>
              <a:rPr lang="ru-RU" sz="2000" dirty="0">
                <a:solidFill>
                  <a:srgbClr val="C00000"/>
                </a:solidFill>
                <a:latin typeface="Georgia" pitchFamily="18" charset="0"/>
              </a:rPr>
              <a:t> не </a:t>
            </a:r>
            <a:r>
              <a:rPr lang="ru-RU" sz="2000" dirty="0" err="1">
                <a:solidFill>
                  <a:srgbClr val="C00000"/>
                </a:solidFill>
                <a:latin typeface="Georgia" pitchFamily="18" charset="0"/>
              </a:rPr>
              <a:t>будеш</a:t>
            </a:r>
            <a:r>
              <a:rPr lang="ru-RU" sz="2000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Georgia" pitchFamily="18" charset="0"/>
              </a:rPr>
              <a:t>спати</a:t>
            </a:r>
            <a:r>
              <a:rPr lang="ru-RU" sz="2000" dirty="0" smtClean="0">
                <a:solidFill>
                  <a:srgbClr val="C00000"/>
                </a:solidFill>
                <a:latin typeface="Georgia" pitchFamily="18" charset="0"/>
              </a:rPr>
              <a:t>.</a:t>
            </a:r>
            <a:endParaRPr lang="ru-RU" sz="2000" dirty="0">
              <a:solidFill>
                <a:srgbClr val="C00000"/>
              </a:solidFill>
              <a:latin typeface="Georgia" pitchFamily="18" charset="0"/>
            </a:endParaRPr>
          </a:p>
          <a:p>
            <a:pPr algn="ctr"/>
            <a:r>
              <a:rPr lang="ru-RU" sz="2000" dirty="0">
                <a:solidFill>
                  <a:srgbClr val="C00000"/>
                </a:solidFill>
                <a:latin typeface="Georgia" pitchFamily="18" charset="0"/>
              </a:rPr>
              <a:t>Оженись на </a:t>
            </a:r>
            <a:r>
              <a:rPr lang="ru-RU" sz="2000" dirty="0" err="1">
                <a:solidFill>
                  <a:srgbClr val="C00000"/>
                </a:solidFill>
                <a:latin typeface="Georgia" pitchFamily="18" charset="0"/>
              </a:rPr>
              <a:t>вольній</a:t>
            </a:r>
            <a:r>
              <a:rPr lang="ru-RU" sz="2000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Georgia" pitchFamily="18" charset="0"/>
              </a:rPr>
              <a:t>волі</a:t>
            </a:r>
            <a:r>
              <a:rPr lang="ru-RU" sz="2000" dirty="0">
                <a:solidFill>
                  <a:srgbClr val="C00000"/>
                </a:solidFill>
                <a:latin typeface="Georgia" pitchFamily="18" charset="0"/>
              </a:rPr>
              <a:t>,</a:t>
            </a:r>
          </a:p>
          <a:p>
            <a:pPr algn="ctr"/>
            <a:r>
              <a:rPr lang="ru-RU" sz="2000" dirty="0">
                <a:solidFill>
                  <a:srgbClr val="C00000"/>
                </a:solidFill>
                <a:latin typeface="Georgia" pitchFamily="18" charset="0"/>
              </a:rPr>
              <a:t>На </a:t>
            </a:r>
            <a:r>
              <a:rPr lang="ru-RU" sz="2000" dirty="0" err="1">
                <a:solidFill>
                  <a:srgbClr val="C00000"/>
                </a:solidFill>
                <a:latin typeface="Georgia" pitchFamily="18" charset="0"/>
              </a:rPr>
              <a:t>козацькій</a:t>
            </a:r>
            <a:r>
              <a:rPr lang="ru-RU" sz="2000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Georgia" pitchFamily="18" charset="0"/>
              </a:rPr>
              <a:t>долі</a:t>
            </a:r>
            <a:r>
              <a:rPr lang="ru-RU" sz="2000" dirty="0">
                <a:solidFill>
                  <a:srgbClr val="C00000"/>
                </a:solidFill>
                <a:latin typeface="Georgia" pitchFamily="18" charset="0"/>
              </a:rPr>
              <a:t>,</a:t>
            </a:r>
          </a:p>
          <a:p>
            <a:pPr algn="ctr"/>
            <a:r>
              <a:rPr lang="ru-RU" sz="2000" dirty="0">
                <a:solidFill>
                  <a:srgbClr val="C00000"/>
                </a:solidFill>
                <a:latin typeface="Georgia" pitchFamily="18" charset="0"/>
              </a:rPr>
              <a:t>Яка буде, </a:t>
            </a:r>
            <a:r>
              <a:rPr lang="ru-RU" sz="2000" dirty="0" err="1">
                <a:solidFill>
                  <a:srgbClr val="C00000"/>
                </a:solidFill>
                <a:latin typeface="Georgia" pitchFamily="18" charset="0"/>
              </a:rPr>
              <a:t>така</a:t>
            </a:r>
            <a:r>
              <a:rPr lang="ru-RU" sz="2000" dirty="0">
                <a:solidFill>
                  <a:srgbClr val="C00000"/>
                </a:solidFill>
                <a:latin typeface="Georgia" pitchFamily="18" charset="0"/>
              </a:rPr>
              <a:t> й буде,</a:t>
            </a:r>
          </a:p>
          <a:p>
            <a:pPr algn="ctr"/>
            <a:r>
              <a:rPr lang="ru-RU" sz="2000" dirty="0" err="1">
                <a:solidFill>
                  <a:srgbClr val="C00000"/>
                </a:solidFill>
                <a:latin typeface="Georgia" pitchFamily="18" charset="0"/>
              </a:rPr>
              <a:t>Чи</a:t>
            </a:r>
            <a:r>
              <a:rPr lang="ru-RU" sz="2000" dirty="0">
                <a:solidFill>
                  <a:srgbClr val="C00000"/>
                </a:solidFill>
                <a:latin typeface="Georgia" pitchFamily="18" charset="0"/>
              </a:rPr>
              <a:t> гола, то й гола</a:t>
            </a:r>
            <a:r>
              <a:rPr lang="ru-RU" sz="2000" dirty="0" smtClean="0">
                <a:solidFill>
                  <a:srgbClr val="C00000"/>
                </a:solidFill>
                <a:latin typeface="Georgia" pitchFamily="18" charset="0"/>
              </a:rPr>
              <a:t>.»</a:t>
            </a:r>
            <a:endParaRPr lang="ru-RU" sz="2000" dirty="0">
              <a:solidFill>
                <a:srgbClr val="C00000"/>
              </a:solidFill>
              <a:latin typeface="Georgia" pitchFamily="18" charset="0"/>
            </a:endParaRPr>
          </a:p>
          <a:p>
            <a:pPr algn="ctr"/>
            <a:r>
              <a:rPr lang="ru-RU" sz="2000" dirty="0">
                <a:solidFill>
                  <a:srgbClr val="C00000"/>
                </a:solidFill>
                <a:latin typeface="Georgia" pitchFamily="18" charset="0"/>
              </a:rPr>
              <a:t>Т. Шевченко</a:t>
            </a:r>
          </a:p>
          <a:p>
            <a:endParaRPr lang="ru-RU" sz="2400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32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685701-20230429-224014-[25.15.-1.1024x768]-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85999" y="612845"/>
            <a:ext cx="66450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 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944" y="612844"/>
            <a:ext cx="5593262" cy="4261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59307" y="2967335"/>
            <a:ext cx="600074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solidFill>
                <a:srgbClr val="0070C0"/>
              </a:solidFill>
              <a:latin typeface="Georgia" pitchFamily="18" charset="0"/>
            </a:endParaRPr>
          </a:p>
          <a:p>
            <a:endParaRPr lang="ru-RU" sz="2000" dirty="0">
              <a:solidFill>
                <a:srgbClr val="0070C0"/>
              </a:solidFill>
              <a:latin typeface="Georgia" pitchFamily="18" charset="0"/>
            </a:endParaRPr>
          </a:p>
          <a:p>
            <a:endParaRPr lang="ru-RU" sz="2000" dirty="0" smtClean="0">
              <a:solidFill>
                <a:srgbClr val="0070C0"/>
              </a:solidFill>
              <a:latin typeface="Georgia" pitchFamily="18" charset="0"/>
            </a:endParaRPr>
          </a:p>
          <a:p>
            <a:endParaRPr lang="ru-RU" sz="2000" dirty="0">
              <a:solidFill>
                <a:srgbClr val="0070C0"/>
              </a:solidFill>
              <a:latin typeface="Georgia" pitchFamily="18" charset="0"/>
            </a:endParaRPr>
          </a:p>
          <a:p>
            <a:endParaRPr lang="ru-RU" sz="2000" dirty="0" smtClean="0">
              <a:solidFill>
                <a:srgbClr val="0070C0"/>
              </a:solidFill>
              <a:latin typeface="Georgia" pitchFamily="18" charset="0"/>
            </a:endParaRPr>
          </a:p>
          <a:p>
            <a:endParaRPr lang="ru-RU" sz="2000" dirty="0">
              <a:solidFill>
                <a:srgbClr val="0070C0"/>
              </a:solidFill>
              <a:latin typeface="Georgia" pitchFamily="18" charset="0"/>
            </a:endParaRPr>
          </a:p>
          <a:p>
            <a:endParaRPr lang="ru-RU" sz="2000" dirty="0">
              <a:solidFill>
                <a:srgbClr val="0070C0"/>
              </a:solidFill>
              <a:latin typeface="Georgia" pitchFamily="18" charset="0"/>
            </a:endParaRPr>
          </a:p>
          <a:p>
            <a:pPr algn="ctr"/>
            <a:r>
              <a:rPr lang="ru-RU" sz="2000" dirty="0" err="1" smtClean="0">
                <a:solidFill>
                  <a:srgbClr val="0070C0"/>
                </a:solidFill>
                <a:latin typeface="Georgia" pitchFamily="18" charset="0"/>
              </a:rPr>
              <a:t>Віртуальну</a:t>
            </a:r>
            <a:r>
              <a:rPr lang="ru-RU" sz="2000" dirty="0" smtClean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Georgia" pitchFamily="18" charset="0"/>
              </a:rPr>
              <a:t>виставку</a:t>
            </a:r>
            <a:r>
              <a:rPr lang="ru-RU" sz="2000" dirty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Georgia" pitchFamily="18" charset="0"/>
              </a:rPr>
              <a:t>підготували</a:t>
            </a:r>
            <a:r>
              <a:rPr lang="ru-RU" sz="2000" dirty="0" smtClean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Georgia" pitchFamily="18" charset="0"/>
              </a:rPr>
              <a:t>бібліотекарі</a:t>
            </a:r>
            <a:endParaRPr lang="ru-RU" sz="2000" dirty="0" smtClean="0">
              <a:solidFill>
                <a:srgbClr val="0070C0"/>
              </a:solidFill>
              <a:latin typeface="Georgia" pitchFamily="18" charset="0"/>
            </a:endParaRPr>
          </a:p>
          <a:p>
            <a:pPr algn="ctr"/>
            <a:r>
              <a:rPr lang="uk-UA" sz="2000" dirty="0" smtClean="0">
                <a:solidFill>
                  <a:srgbClr val="0070C0"/>
                </a:solidFill>
                <a:latin typeface="Georgia" pitchFamily="18" charset="0"/>
              </a:rPr>
              <a:t>Дніпровської академії музики</a:t>
            </a:r>
            <a:endParaRPr lang="ru-RU" sz="2000" dirty="0">
              <a:solidFill>
                <a:srgbClr val="0070C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25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685701-20230429-224014-[25.15.-1.1024x768]-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06247" y="350729"/>
            <a:ext cx="58246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Чужа</a:t>
            </a: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чорнобрива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07287" y="2267211"/>
            <a:ext cx="53235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solidFill>
                  <a:srgbClr val="C00000"/>
                </a:solidFill>
                <a:latin typeface="Georgia" pitchFamily="18" charset="0"/>
              </a:rPr>
              <a:t>«Ми </a:t>
            </a:r>
            <a:r>
              <a:rPr lang="ru-RU" sz="2400" dirty="0" err="1">
                <a:solidFill>
                  <a:srgbClr val="C00000"/>
                </a:solidFill>
                <a:latin typeface="Georgia" pitchFamily="18" charset="0"/>
              </a:rPr>
              <a:t>вкупочці</a:t>
            </a:r>
            <a:r>
              <a:rPr lang="ru-RU" sz="2400" dirty="0">
                <a:solidFill>
                  <a:srgbClr val="C00000"/>
                </a:solidFill>
                <a:latin typeface="Georgia" pitchFamily="18" charset="0"/>
              </a:rPr>
              <a:t> колись росли,</a:t>
            </a:r>
          </a:p>
          <a:p>
            <a:pPr algn="r"/>
            <a:r>
              <a:rPr lang="ru-RU" sz="2400" dirty="0">
                <a:solidFill>
                  <a:srgbClr val="C00000"/>
                </a:solidFill>
                <a:latin typeface="Georgia" pitchFamily="18" charset="0"/>
              </a:rPr>
              <a:t>Маленькими </a:t>
            </a:r>
            <a:r>
              <a:rPr lang="ru-RU" sz="2400" dirty="0" err="1">
                <a:solidFill>
                  <a:srgbClr val="C00000"/>
                </a:solidFill>
                <a:latin typeface="Georgia" pitchFamily="18" charset="0"/>
              </a:rPr>
              <a:t>собі</a:t>
            </a:r>
            <a:r>
              <a:rPr lang="ru-RU" sz="2400" dirty="0">
                <a:solidFill>
                  <a:srgbClr val="C00000"/>
                </a:solidFill>
                <a:latin typeface="Georgia" pitchFamily="18" charset="0"/>
              </a:rPr>
              <a:t> любились.</a:t>
            </a:r>
          </a:p>
          <a:p>
            <a:pPr algn="r"/>
            <a:r>
              <a:rPr lang="ru-RU" sz="2400" dirty="0">
                <a:solidFill>
                  <a:srgbClr val="C00000"/>
                </a:solidFill>
                <a:latin typeface="Georgia" pitchFamily="18" charset="0"/>
              </a:rPr>
              <a:t>А </a:t>
            </a:r>
            <a:r>
              <a:rPr lang="ru-RU" sz="2400" dirty="0" err="1">
                <a:solidFill>
                  <a:srgbClr val="C00000"/>
                </a:solidFill>
                <a:latin typeface="Georgia" pitchFamily="18" charset="0"/>
              </a:rPr>
              <a:t>матері</a:t>
            </a:r>
            <a:r>
              <a:rPr lang="ru-RU" sz="2400" dirty="0">
                <a:solidFill>
                  <a:srgbClr val="C00000"/>
                </a:solidFill>
                <a:latin typeface="Georgia" pitchFamily="18" charset="0"/>
              </a:rPr>
              <a:t> на нас дивились</a:t>
            </a:r>
          </a:p>
          <a:p>
            <a:pPr algn="r"/>
            <a:r>
              <a:rPr lang="ru-RU" sz="2400" dirty="0">
                <a:solidFill>
                  <a:srgbClr val="C00000"/>
                </a:solidFill>
                <a:latin typeface="Georgia" pitchFamily="18" charset="0"/>
              </a:rPr>
              <a:t>Та говорили, </a:t>
            </a:r>
            <a:r>
              <a:rPr lang="ru-RU" sz="2400" dirty="0" err="1">
                <a:solidFill>
                  <a:srgbClr val="C00000"/>
                </a:solidFill>
                <a:latin typeface="Georgia" pitchFamily="18" charset="0"/>
              </a:rPr>
              <a:t>що</a:t>
            </a:r>
            <a:r>
              <a:rPr lang="ru-RU" sz="2400" dirty="0">
                <a:solidFill>
                  <a:srgbClr val="C00000"/>
                </a:solidFill>
                <a:latin typeface="Georgia" pitchFamily="18" charset="0"/>
              </a:rPr>
              <a:t> колись</a:t>
            </a:r>
          </a:p>
          <a:p>
            <a:pPr algn="r"/>
            <a:r>
              <a:rPr lang="ru-RU" sz="2400" dirty="0" err="1">
                <a:solidFill>
                  <a:srgbClr val="C00000"/>
                </a:solidFill>
                <a:latin typeface="Georgia" pitchFamily="18" charset="0"/>
              </a:rPr>
              <a:t>Одружимо</a:t>
            </a:r>
            <a:r>
              <a:rPr lang="ru-RU" sz="2400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Georgia" pitchFamily="18" charset="0"/>
              </a:rPr>
              <a:t>їх</a:t>
            </a:r>
            <a:r>
              <a:rPr lang="ru-RU" sz="2400" dirty="0">
                <a:solidFill>
                  <a:srgbClr val="C00000"/>
                </a:solidFill>
                <a:latin typeface="Georgia" pitchFamily="18" charset="0"/>
              </a:rPr>
              <a:t>. Не </a:t>
            </a:r>
            <a:r>
              <a:rPr lang="ru-RU" sz="2400" dirty="0" err="1">
                <a:solidFill>
                  <a:srgbClr val="C00000"/>
                </a:solidFill>
                <a:latin typeface="Georgia" pitchFamily="18" charset="0"/>
              </a:rPr>
              <a:t>вгадали</a:t>
            </a:r>
            <a:r>
              <a:rPr lang="ru-RU" sz="2400" dirty="0" smtClean="0">
                <a:solidFill>
                  <a:srgbClr val="C00000"/>
                </a:solidFill>
                <a:latin typeface="Georgia" pitchFamily="18" charset="0"/>
              </a:rPr>
              <a:t>.»</a:t>
            </a:r>
          </a:p>
          <a:p>
            <a:pPr algn="r"/>
            <a:endParaRPr lang="uk-UA" sz="2400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2050" name="Picture 2" descr="C:\Users\СЗ112\Desktop\Шевченко 1\Новая папка\Оксана Коваленк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624" y="1365337"/>
            <a:ext cx="2767245" cy="383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22624" y="3244334"/>
            <a:ext cx="2767245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Коваленко Оксана. Фото 1820 </a:t>
            </a:r>
            <a:r>
              <a:rPr lang="ru-RU" sz="2000" dirty="0" err="1" smtClean="0">
                <a:solidFill>
                  <a:srgbClr val="002060"/>
                </a:solidFill>
                <a:latin typeface="Georgia" pitchFamily="18" charset="0"/>
              </a:rPr>
              <a:t>рр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873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685701-20230429-224014-[25.15.-1.1024x768]-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41327" y="87683"/>
            <a:ext cx="7152361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Georgia" pitchFamily="18" charset="0"/>
              </a:rPr>
              <a:t>Оксана </a:t>
            </a:r>
            <a:r>
              <a:rPr lang="ru-RU" sz="2400" b="1" dirty="0" smtClean="0">
                <a:solidFill>
                  <a:schemeClr val="tx2"/>
                </a:solidFill>
                <a:latin typeface="Georgia" pitchFamily="18" charset="0"/>
              </a:rPr>
              <a:t>Коваленко</a:t>
            </a:r>
          </a:p>
          <a:p>
            <a:pPr algn="ctr"/>
            <a:endParaRPr lang="ru-RU" b="1" dirty="0">
              <a:solidFill>
                <a:schemeClr val="tx2"/>
              </a:solidFill>
              <a:latin typeface="Georgia" pitchFamily="18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    Перша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пристрасть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спалахнула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у 13-річного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Шевченка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до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своєї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сусідки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Оксани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Коваленко,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якій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на ту пору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виповнилося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11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років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.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Приязні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стосунки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між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ними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тривали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лише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кілька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років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. 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Оксана 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рано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осиротіла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, стала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покриткою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бо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була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занапащена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москалями.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Тож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коли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Шевченкові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вдалося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її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зустріти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під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час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свого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перебування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в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Україні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1843 року, вона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була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вже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«чужою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чорнобривою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»,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матір’ю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двох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дітей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.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… –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Чи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жива</a:t>
            </a:r>
          </a:p>
          <a:p>
            <a:pPr algn="just"/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Ота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Оксаночка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? – питаю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У брата тихо я. – Яка?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–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Ота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маленька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, кучерява,</a:t>
            </a:r>
          </a:p>
          <a:p>
            <a:pPr algn="just"/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Що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з нами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гралася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колись.</a:t>
            </a:r>
          </a:p>
          <a:p>
            <a:pPr algn="just"/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Чого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ж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ти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, брате,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зажуривсь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?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– Я не журюсь.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Помандрувала</a:t>
            </a:r>
            <a:endParaRPr lang="ru-RU" sz="1600" dirty="0">
              <a:solidFill>
                <a:srgbClr val="002060"/>
              </a:solidFill>
              <a:latin typeface="Georgia" pitchFamily="18" charset="0"/>
            </a:endParaRPr>
          </a:p>
          <a:p>
            <a:pPr algn="just"/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Ота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Оксаночка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в поход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За москалями та й пропала.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Вернулась, правда, через год,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Та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що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з того. З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байстрям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вернулась,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Острижена.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     </a:t>
            </a:r>
            <a:r>
              <a:rPr lang="ru-RU" sz="1600" dirty="0" err="1" smtClean="0">
                <a:solidFill>
                  <a:srgbClr val="002060"/>
                </a:solidFill>
                <a:latin typeface="Georgia" pitchFamily="18" charset="0"/>
              </a:rPr>
              <a:t>Щирі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почуття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до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свого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першого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ще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дитячого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кохання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поет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проніс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через усе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життя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.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Зокрема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Оксані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було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присвячено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поему «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Мар’яна-черниця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» і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кілька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віршів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. А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історія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знеславлення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дівчини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лягла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згодом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в основу «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Катерини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», «Наймички», «Слепой», «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Капітанші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245710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685701-20230429-224014-[25.15.-1.1024x768]-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06246" y="199083"/>
            <a:ext cx="591228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Тепло </a:t>
            </a:r>
            <a:r>
              <a:rPr lang="ru-RU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жіночого</a:t>
            </a: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тіла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endParaRPr lang="ru-RU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endParaRPr lang="ru-RU" dirty="0"/>
          </a:p>
        </p:txBody>
      </p:sp>
      <p:pic>
        <p:nvPicPr>
          <p:cNvPr id="3074" name="Picture 2" descr="C:\Users\СЗ112\Desktop\Шевченко 1\Новая папка\Ядвіга Гусиковська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754" y="1402914"/>
            <a:ext cx="3502953" cy="416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85360" y="2967335"/>
            <a:ext cx="402085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Georgia" pitchFamily="18" charset="0"/>
              </a:rPr>
              <a:t>"Не </a:t>
            </a:r>
            <a:r>
              <a:rPr lang="ru-RU" sz="2400" dirty="0" err="1">
                <a:solidFill>
                  <a:srgbClr val="C00000"/>
                </a:solidFill>
                <a:latin typeface="Georgia" pitchFamily="18" charset="0"/>
              </a:rPr>
              <a:t>журюся</a:t>
            </a:r>
            <a:r>
              <a:rPr lang="ru-RU" sz="2400" dirty="0">
                <a:solidFill>
                  <a:srgbClr val="C00000"/>
                </a:solidFill>
                <a:latin typeface="Georgia" pitchFamily="18" charset="0"/>
              </a:rPr>
              <a:t>, а не спиться часом до </a:t>
            </a:r>
            <a:r>
              <a:rPr lang="ru-RU" sz="2400" dirty="0" err="1">
                <a:solidFill>
                  <a:srgbClr val="C00000"/>
                </a:solidFill>
                <a:latin typeface="Georgia" pitchFamily="18" charset="0"/>
              </a:rPr>
              <a:t>півночі</a:t>
            </a:r>
            <a:r>
              <a:rPr lang="ru-RU" sz="2400" dirty="0">
                <a:solidFill>
                  <a:srgbClr val="C00000"/>
                </a:solidFill>
                <a:latin typeface="Georgia" pitchFamily="18" charset="0"/>
              </a:rPr>
              <a:t>, усе </a:t>
            </a:r>
            <a:r>
              <a:rPr lang="ru-RU" sz="2400" dirty="0" err="1">
                <a:solidFill>
                  <a:srgbClr val="C00000"/>
                </a:solidFill>
                <a:latin typeface="Georgia" pitchFamily="18" charset="0"/>
              </a:rPr>
              <a:t>світять</a:t>
            </a:r>
            <a:r>
              <a:rPr lang="ru-RU" sz="2400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Georgia" pitchFamily="18" charset="0"/>
              </a:rPr>
              <a:t>ті</a:t>
            </a:r>
            <a:r>
              <a:rPr lang="ru-RU" sz="2400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Georgia" pitchFamily="18" charset="0"/>
              </a:rPr>
              <a:t>блискучі</a:t>
            </a:r>
            <a:r>
              <a:rPr lang="ru-RU" sz="2400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Georgia" pitchFamily="18" charset="0"/>
              </a:rPr>
              <a:t>твої</a:t>
            </a:r>
            <a:r>
              <a:rPr lang="ru-RU" sz="2400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Georgia" pitchFamily="18" charset="0"/>
              </a:rPr>
              <a:t>чорні</a:t>
            </a:r>
            <a:r>
              <a:rPr lang="ru-RU" sz="2400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Georgia" pitchFamily="18" charset="0"/>
              </a:rPr>
              <a:t>очі</a:t>
            </a:r>
            <a:r>
              <a:rPr lang="ru-RU" sz="2400" dirty="0" smtClean="0">
                <a:solidFill>
                  <a:srgbClr val="C00000"/>
                </a:solidFill>
                <a:latin typeface="Georgia" pitchFamily="18" charset="0"/>
              </a:rPr>
              <a:t>...«</a:t>
            </a:r>
          </a:p>
          <a:p>
            <a:pPr algn="ctr"/>
            <a:endParaRPr lang="uk-UA" sz="2400" dirty="0">
              <a:solidFill>
                <a:srgbClr val="C00000"/>
              </a:solidFill>
              <a:latin typeface="Georgia" pitchFamily="18" charset="0"/>
            </a:endParaRPr>
          </a:p>
          <a:p>
            <a:pPr algn="ctr"/>
            <a:endParaRPr lang="uk-UA" sz="2400" dirty="0" smtClean="0">
              <a:solidFill>
                <a:srgbClr val="C00000"/>
              </a:solidFill>
              <a:latin typeface="Georgia" pitchFamily="18" charset="0"/>
            </a:endParaRPr>
          </a:p>
          <a:p>
            <a:pPr algn="ctr"/>
            <a:endParaRPr lang="uk-UA" sz="2400" dirty="0">
              <a:solidFill>
                <a:srgbClr val="C00000"/>
              </a:solidFill>
              <a:latin typeface="Georgia" pitchFamily="18" charset="0"/>
            </a:endParaRPr>
          </a:p>
          <a:p>
            <a:pPr algn="ctr"/>
            <a:r>
              <a:rPr lang="uk-UA" dirty="0" smtClean="0">
                <a:solidFill>
                  <a:srgbClr val="002060"/>
                </a:solidFill>
                <a:latin typeface="Georgia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65754" y="3105835"/>
            <a:ext cx="529224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         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Ядвіга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Гусиковська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. </a:t>
            </a:r>
            <a:endParaRPr lang="ru-RU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Художник 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Т. Шевченко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. 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1830 р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70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685701-20230429-224014-[25.15.-1.1024x768]-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04373" y="100208"/>
            <a:ext cx="6651319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sz="2400" b="1" dirty="0" err="1" smtClean="0">
                <a:solidFill>
                  <a:srgbClr val="002060"/>
                </a:solidFill>
                <a:latin typeface="Georgia" pitchFamily="18" charset="0"/>
              </a:rPr>
              <a:t>Ядвіга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Georgia" pitchFamily="18" charset="0"/>
              </a:rPr>
              <a:t>Гусиковська</a:t>
            </a:r>
            <a:endParaRPr lang="ru-RU" sz="24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endParaRPr lang="ru-RU" sz="2000" b="1" dirty="0">
              <a:solidFill>
                <a:srgbClr val="002060"/>
              </a:solidFill>
              <a:latin typeface="Georgia" pitchFamily="18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     </a:t>
            </a:r>
            <a:r>
              <a:rPr lang="ru-RU" sz="2000" dirty="0" err="1" smtClean="0">
                <a:solidFill>
                  <a:srgbClr val="002060"/>
                </a:solidFill>
                <a:latin typeface="Georgia" pitchFamily="18" charset="0"/>
              </a:rPr>
              <a:t>Наступним</a:t>
            </a: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захопленням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поета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стала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польська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швачка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Ядвіга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Гусиковська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, з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якою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Шевченко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познайомився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під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час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свого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перебування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у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Вільно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Саме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вона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навчила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Тараса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польської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мови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, шила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йому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сорочки,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прала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й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прасувала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одяг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по-сестринськи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жаліла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його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Дівчина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відповідала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на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поетові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почуття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взаємністю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, і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саме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з нею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він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уперше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спізнав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тепло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жіночого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тіла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.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      Дуня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, як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називав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її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Тарас,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була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йому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близькою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не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лише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на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інтимному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рівні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, а й на духовному.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Завдяки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їй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дівчині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, яка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була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не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кріпачкою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, а наймичкою у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панському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будинку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, Шевченко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загорівся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мрією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про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звільнення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від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своїх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рабських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пут.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     Та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переїзди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пана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Енгельгардта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знову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стали на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заваді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щастю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молодого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поета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. 1831 року Тараса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забирають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із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собою до Петербурга.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Ядвігу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він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більше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ніколи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не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бачив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248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685701-20230429-224014-[25.15.-1.1024x768]-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35894" y="362325"/>
            <a:ext cx="66450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Любовний</a:t>
            </a: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трикутник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just"/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 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95177" y="4259996"/>
            <a:ext cx="38329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30466" y="5414158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                         </a:t>
            </a:r>
            <a:r>
              <a:rPr lang="ru-RU" dirty="0" err="1" smtClean="0">
                <a:solidFill>
                  <a:srgbClr val="002060"/>
                </a:solidFill>
                <a:latin typeface="Georgia" pitchFamily="18" charset="0"/>
              </a:rPr>
              <a:t>Жінка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в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ліжку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. </a:t>
            </a:r>
            <a:endParaRPr lang="ru-RU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uk-UA" dirty="0" smtClean="0">
                <a:solidFill>
                  <a:srgbClr val="002060"/>
                </a:solidFill>
                <a:latin typeface="Georgia" pitchFamily="18" charset="0"/>
              </a:rPr>
              <a:t> Художник Т.Г. Шевченко. 1839-1940 рр.</a:t>
            </a:r>
            <a:endParaRPr lang="ru-RU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1026" name="Picture 2" descr="C:\Users\СЗ112\Desktop\Шевченко 1\Новая папка\Амалія Клодберг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154" y="1173480"/>
            <a:ext cx="3816096" cy="451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76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685701-20230429-224014-[25.15.-1.1024x768]-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64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85999" y="612845"/>
            <a:ext cx="66450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 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69085" y="212942"/>
            <a:ext cx="55365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002060"/>
                </a:solidFill>
                <a:latin typeface="Georgia" pitchFamily="18" charset="0"/>
              </a:rPr>
              <a:t>Марія</a:t>
            </a:r>
            <a:r>
              <a:rPr lang="ru-RU" sz="2000" b="1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Georgia" pitchFamily="18" charset="0"/>
              </a:rPr>
              <a:t>Європеус</a:t>
            </a:r>
            <a:endParaRPr lang="ru-RU" sz="20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54061" y="839245"/>
            <a:ext cx="688931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     У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Петербурзі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Шевченко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переживає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своє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третє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кохання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Цього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разу ним стала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натурниця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, яку Тарас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змалював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під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ім’ям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Паші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у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повісті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«Художник».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Насправді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ж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її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ім’я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–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Марія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Georgia" pitchFamily="18" charset="0"/>
              </a:rPr>
              <a:t>Європеус</a:t>
            </a: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Їй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15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років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, вона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племінниця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господарки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, у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якої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Шевченко разом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зі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своїм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другом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Іваном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Сошенком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винаймав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квартиру, і вона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теж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закохалася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у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поета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Цікавим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нюансом у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цій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любовній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пригоді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був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любовний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трикутник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. </a:t>
            </a: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          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     </a:t>
            </a:r>
            <a:r>
              <a:rPr lang="ru-RU" sz="2000" dirty="0" err="1" smtClean="0">
                <a:solidFill>
                  <a:srgbClr val="002060"/>
                </a:solidFill>
                <a:latin typeface="Georgia" pitchFamily="18" charset="0"/>
              </a:rPr>
              <a:t>Виявляється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що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Сошенко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–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близький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друг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поета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–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теж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був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закоханий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у </a:t>
            </a:r>
            <a:r>
              <a:rPr lang="ru-RU" sz="2000" dirty="0" err="1" smtClean="0">
                <a:solidFill>
                  <a:srgbClr val="002060"/>
                </a:solidFill>
                <a:latin typeface="Georgia" pitchFamily="18" charset="0"/>
              </a:rPr>
              <a:t>Марію</a:t>
            </a: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. 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І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навіть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більше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: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він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збирався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з нею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одружитися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. </a:t>
            </a: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Коли 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Тарас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закохувався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, то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якісь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моральні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перестороги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відходили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у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нього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на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другий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план. Тому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ця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любов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на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деякий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час стала на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заваді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чоловічій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дружбі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Згодом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же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митці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помирилися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: </a:t>
            </a: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  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Шевченко 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попросив у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свого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друга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вибачення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.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    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Марія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ж 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почала все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більше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позувати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різним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художникам, але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занадто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цим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захопилася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, тому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сімейне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життя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у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неї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не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склалося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617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685701-20230429-224014-[25.15.-1.1024x768]-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85999" y="612845"/>
            <a:ext cx="66450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 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1562" y="250521"/>
            <a:ext cx="83924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</a:t>
            </a:r>
            <a:r>
              <a:rPr lang="ru-RU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Якби</a:t>
            </a: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зустрілися</a:t>
            </a: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ми </a:t>
            </a:r>
            <a:r>
              <a:rPr lang="ru-RU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знову</a:t>
            </a: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…»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47364" y="1728592"/>
            <a:ext cx="40208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Georgia" pitchFamily="18" charset="0"/>
              </a:rPr>
              <a:t>«</a:t>
            </a:r>
            <a:r>
              <a:rPr lang="ru-RU" sz="2000" dirty="0" err="1" smtClean="0">
                <a:solidFill>
                  <a:srgbClr val="C00000"/>
                </a:solidFill>
                <a:latin typeface="Georgia" pitchFamily="18" charset="0"/>
              </a:rPr>
              <a:t>Якби</a:t>
            </a:r>
            <a:r>
              <a:rPr lang="ru-RU" sz="2000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Georgia" pitchFamily="18" charset="0"/>
              </a:rPr>
              <a:t>зустрілися</a:t>
            </a:r>
            <a:r>
              <a:rPr lang="ru-RU" sz="2000" dirty="0">
                <a:solidFill>
                  <a:srgbClr val="C00000"/>
                </a:solidFill>
                <a:latin typeface="Georgia" pitchFamily="18" charset="0"/>
              </a:rPr>
              <a:t> ми </a:t>
            </a:r>
            <a:r>
              <a:rPr lang="ru-RU" sz="2000" dirty="0" err="1">
                <a:solidFill>
                  <a:srgbClr val="C00000"/>
                </a:solidFill>
                <a:latin typeface="Georgia" pitchFamily="18" charset="0"/>
              </a:rPr>
              <a:t>знову</a:t>
            </a:r>
            <a:r>
              <a:rPr lang="ru-RU" sz="2000" dirty="0">
                <a:solidFill>
                  <a:srgbClr val="C00000"/>
                </a:solidFill>
                <a:latin typeface="Georgia" pitchFamily="18" charset="0"/>
              </a:rPr>
              <a:t>,</a:t>
            </a:r>
          </a:p>
          <a:p>
            <a:r>
              <a:rPr lang="ru-RU" sz="2000" dirty="0" err="1">
                <a:solidFill>
                  <a:srgbClr val="C00000"/>
                </a:solidFill>
                <a:latin typeface="Georgia" pitchFamily="18" charset="0"/>
              </a:rPr>
              <a:t>Чи</a:t>
            </a:r>
            <a:r>
              <a:rPr lang="ru-RU" sz="2000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Georgia" pitchFamily="18" charset="0"/>
              </a:rPr>
              <a:t>ти</a:t>
            </a:r>
            <a:r>
              <a:rPr lang="ru-RU" sz="2000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Georgia" pitchFamily="18" charset="0"/>
              </a:rPr>
              <a:t>злякалася</a:t>
            </a:r>
            <a:r>
              <a:rPr lang="ru-RU" sz="2000" dirty="0">
                <a:solidFill>
                  <a:srgbClr val="C00000"/>
                </a:solidFill>
                <a:latin typeface="Georgia" pitchFamily="18" charset="0"/>
              </a:rPr>
              <a:t> б, </a:t>
            </a:r>
            <a:r>
              <a:rPr lang="ru-RU" sz="2000" dirty="0" err="1">
                <a:solidFill>
                  <a:srgbClr val="C00000"/>
                </a:solidFill>
                <a:latin typeface="Georgia" pitchFamily="18" charset="0"/>
              </a:rPr>
              <a:t>чи</a:t>
            </a:r>
            <a:r>
              <a:rPr lang="ru-RU" sz="2000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Georgia" pitchFamily="18" charset="0"/>
              </a:rPr>
              <a:t>ні</a:t>
            </a:r>
            <a:r>
              <a:rPr lang="ru-RU" sz="2000" dirty="0">
                <a:solidFill>
                  <a:srgbClr val="C00000"/>
                </a:solidFill>
                <a:latin typeface="Georgia" pitchFamily="18" charset="0"/>
              </a:rPr>
              <a:t>?</a:t>
            </a:r>
          </a:p>
          <a:p>
            <a:r>
              <a:rPr lang="ru-RU" sz="2000" dirty="0" err="1">
                <a:solidFill>
                  <a:srgbClr val="C00000"/>
                </a:solidFill>
                <a:latin typeface="Georgia" pitchFamily="18" charset="0"/>
              </a:rPr>
              <a:t>Якеє</a:t>
            </a:r>
            <a:r>
              <a:rPr lang="ru-RU" sz="2000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Georgia" pitchFamily="18" charset="0"/>
              </a:rPr>
              <a:t>тихеє</a:t>
            </a:r>
            <a:r>
              <a:rPr lang="ru-RU" sz="2000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Georgia" pitchFamily="18" charset="0"/>
              </a:rPr>
              <a:t>ти</a:t>
            </a:r>
            <a:r>
              <a:rPr lang="ru-RU" sz="2000" dirty="0">
                <a:solidFill>
                  <a:srgbClr val="C00000"/>
                </a:solidFill>
                <a:latin typeface="Georgia" pitchFamily="18" charset="0"/>
              </a:rPr>
              <a:t> слово</a:t>
            </a:r>
          </a:p>
          <a:p>
            <a:r>
              <a:rPr lang="ru-RU" sz="2000" dirty="0" err="1">
                <a:solidFill>
                  <a:srgbClr val="C00000"/>
                </a:solidFill>
                <a:latin typeface="Georgia" pitchFamily="18" charset="0"/>
              </a:rPr>
              <a:t>Тойді</a:t>
            </a:r>
            <a:r>
              <a:rPr lang="ru-RU" sz="2000" dirty="0">
                <a:solidFill>
                  <a:srgbClr val="C00000"/>
                </a:solidFill>
                <a:latin typeface="Georgia" pitchFamily="18" charset="0"/>
              </a:rPr>
              <a:t> б </a:t>
            </a:r>
            <a:r>
              <a:rPr lang="ru-RU" sz="2000" dirty="0" err="1">
                <a:solidFill>
                  <a:srgbClr val="C00000"/>
                </a:solidFill>
                <a:latin typeface="Georgia" pitchFamily="18" charset="0"/>
              </a:rPr>
              <a:t>промовила</a:t>
            </a:r>
            <a:r>
              <a:rPr lang="ru-RU" sz="2000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Georgia" pitchFamily="18" charset="0"/>
              </a:rPr>
              <a:t>мені</a:t>
            </a:r>
            <a:r>
              <a:rPr lang="ru-RU" sz="2000" dirty="0">
                <a:solidFill>
                  <a:srgbClr val="C00000"/>
                </a:solidFill>
                <a:latin typeface="Georgia" pitchFamily="18" charset="0"/>
              </a:rPr>
              <a:t>?</a:t>
            </a:r>
          </a:p>
          <a:p>
            <a:r>
              <a:rPr lang="ru-RU" sz="2000" dirty="0" err="1">
                <a:solidFill>
                  <a:srgbClr val="C00000"/>
                </a:solidFill>
                <a:latin typeface="Georgia" pitchFamily="18" charset="0"/>
              </a:rPr>
              <a:t>Ніякого</a:t>
            </a:r>
            <a:r>
              <a:rPr lang="ru-RU" sz="2000" dirty="0">
                <a:solidFill>
                  <a:srgbClr val="C00000"/>
                </a:solidFill>
                <a:latin typeface="Georgia" pitchFamily="18" charset="0"/>
              </a:rPr>
              <a:t>. І не </a:t>
            </a:r>
            <a:r>
              <a:rPr lang="ru-RU" sz="2000" dirty="0" err="1">
                <a:solidFill>
                  <a:srgbClr val="C00000"/>
                </a:solidFill>
                <a:latin typeface="Georgia" pitchFamily="18" charset="0"/>
              </a:rPr>
              <a:t>пізнала</a:t>
            </a:r>
            <a:r>
              <a:rPr lang="ru-RU" sz="2000" dirty="0">
                <a:solidFill>
                  <a:srgbClr val="C00000"/>
                </a:solidFill>
                <a:latin typeface="Georgia" pitchFamily="18" charset="0"/>
              </a:rPr>
              <a:t> б.</a:t>
            </a:r>
          </a:p>
          <a:p>
            <a:r>
              <a:rPr lang="ru-RU" sz="2000" dirty="0">
                <a:solidFill>
                  <a:srgbClr val="C00000"/>
                </a:solidFill>
                <a:latin typeface="Georgia" pitchFamily="18" charset="0"/>
              </a:rPr>
              <a:t>А </a:t>
            </a:r>
            <a:r>
              <a:rPr lang="ru-RU" sz="2000" dirty="0" err="1">
                <a:solidFill>
                  <a:srgbClr val="C00000"/>
                </a:solidFill>
                <a:latin typeface="Georgia" pitchFamily="18" charset="0"/>
              </a:rPr>
              <a:t>може</a:t>
            </a:r>
            <a:r>
              <a:rPr lang="ru-RU" sz="2000" dirty="0">
                <a:solidFill>
                  <a:srgbClr val="C00000"/>
                </a:solidFill>
                <a:latin typeface="Georgia" pitchFamily="18" charset="0"/>
              </a:rPr>
              <a:t> б, </a:t>
            </a:r>
            <a:r>
              <a:rPr lang="ru-RU" sz="2000" dirty="0" err="1">
                <a:solidFill>
                  <a:srgbClr val="C00000"/>
                </a:solidFill>
                <a:latin typeface="Georgia" pitchFamily="18" charset="0"/>
              </a:rPr>
              <a:t>потім</a:t>
            </a:r>
            <a:r>
              <a:rPr lang="ru-RU" sz="2000" dirty="0">
                <a:solidFill>
                  <a:srgbClr val="C00000"/>
                </a:solidFill>
                <a:latin typeface="Georgia" pitchFamily="18" charset="0"/>
              </a:rPr>
              <a:t> нагадала,</a:t>
            </a:r>
          </a:p>
          <a:p>
            <a:r>
              <a:rPr lang="ru-RU" sz="2000" dirty="0">
                <a:solidFill>
                  <a:srgbClr val="C00000"/>
                </a:solidFill>
                <a:latin typeface="Georgia" pitchFamily="18" charset="0"/>
              </a:rPr>
              <a:t>Сказавши: «</a:t>
            </a:r>
            <a:r>
              <a:rPr lang="ru-RU" sz="2000" dirty="0" err="1">
                <a:solidFill>
                  <a:srgbClr val="C00000"/>
                </a:solidFill>
                <a:latin typeface="Georgia" pitchFamily="18" charset="0"/>
              </a:rPr>
              <a:t>Снилося</a:t>
            </a:r>
            <a:r>
              <a:rPr lang="ru-RU" sz="2000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Georgia" pitchFamily="18" charset="0"/>
              </a:rPr>
              <a:t>дурній</a:t>
            </a:r>
            <a:r>
              <a:rPr lang="ru-RU" sz="2000" dirty="0">
                <a:solidFill>
                  <a:srgbClr val="C00000"/>
                </a:solidFill>
                <a:latin typeface="Georgia" pitchFamily="18" charset="0"/>
              </a:rPr>
              <a:t>».</a:t>
            </a:r>
          </a:p>
          <a:p>
            <a:r>
              <a:rPr lang="ru-RU" sz="2000" dirty="0">
                <a:solidFill>
                  <a:srgbClr val="C00000"/>
                </a:solidFill>
                <a:latin typeface="Georgia" pitchFamily="18" charset="0"/>
              </a:rPr>
              <a:t>А я </a:t>
            </a:r>
            <a:r>
              <a:rPr lang="ru-RU" sz="2000" dirty="0" err="1">
                <a:solidFill>
                  <a:srgbClr val="C00000"/>
                </a:solidFill>
                <a:latin typeface="Georgia" pitchFamily="18" charset="0"/>
              </a:rPr>
              <a:t>зрадів</a:t>
            </a:r>
            <a:r>
              <a:rPr lang="ru-RU" sz="2000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Georgia" pitchFamily="18" charset="0"/>
              </a:rPr>
              <a:t>би</a:t>
            </a:r>
            <a:r>
              <a:rPr lang="ru-RU" sz="2000" dirty="0">
                <a:solidFill>
                  <a:srgbClr val="C00000"/>
                </a:solidFill>
                <a:latin typeface="Georgia" pitchFamily="18" charset="0"/>
              </a:rPr>
              <a:t>, </a:t>
            </a:r>
            <a:r>
              <a:rPr lang="ru-RU" sz="2000" dirty="0" err="1">
                <a:solidFill>
                  <a:srgbClr val="C00000"/>
                </a:solidFill>
                <a:latin typeface="Georgia" pitchFamily="18" charset="0"/>
              </a:rPr>
              <a:t>моє</a:t>
            </a:r>
            <a:r>
              <a:rPr lang="ru-RU" sz="2000" dirty="0">
                <a:solidFill>
                  <a:srgbClr val="C00000"/>
                </a:solidFill>
                <a:latin typeface="Georgia" pitchFamily="18" charset="0"/>
              </a:rPr>
              <a:t> диво!</a:t>
            </a:r>
          </a:p>
          <a:p>
            <a:r>
              <a:rPr lang="ru-RU" sz="2000" dirty="0">
                <a:solidFill>
                  <a:srgbClr val="C00000"/>
                </a:solidFill>
                <a:latin typeface="Georgia" pitchFamily="18" charset="0"/>
              </a:rPr>
              <a:t>Моя </a:t>
            </a:r>
            <a:r>
              <a:rPr lang="ru-RU" sz="2000" dirty="0" err="1">
                <a:solidFill>
                  <a:srgbClr val="C00000"/>
                </a:solidFill>
                <a:latin typeface="Georgia" pitchFamily="18" charset="0"/>
              </a:rPr>
              <a:t>ти</a:t>
            </a:r>
            <a:r>
              <a:rPr lang="ru-RU" sz="2000" dirty="0">
                <a:solidFill>
                  <a:srgbClr val="C00000"/>
                </a:solidFill>
                <a:latin typeface="Georgia" pitchFamily="18" charset="0"/>
              </a:rPr>
              <a:t> доле </a:t>
            </a:r>
            <a:r>
              <a:rPr lang="ru-RU" sz="2000" dirty="0" err="1">
                <a:solidFill>
                  <a:srgbClr val="C00000"/>
                </a:solidFill>
                <a:latin typeface="Georgia" pitchFamily="18" charset="0"/>
              </a:rPr>
              <a:t>чорнобрива</a:t>
            </a:r>
            <a:r>
              <a:rPr lang="ru-RU" sz="2000" dirty="0" smtClean="0">
                <a:solidFill>
                  <a:srgbClr val="C00000"/>
                </a:solidFill>
                <a:latin typeface="Georgia" pitchFamily="18" charset="0"/>
              </a:rPr>
              <a:t>!»</a:t>
            </a:r>
            <a:endParaRPr lang="ru-RU" sz="2000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5122" name="Picture 2" descr="C:\Users\СЗ112\Desktop\Шевченко 1\Новая папка\Ганна Закревсь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491" y="1320731"/>
            <a:ext cx="3022143" cy="406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02290" y="4536994"/>
            <a:ext cx="5486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    Портрет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Ганни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Закревської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.</a:t>
            </a:r>
          </a:p>
          <a:p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Художник Т.Г. Шевченко. 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1843 р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446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2124</Words>
  <Application>Microsoft Office PowerPoint</Application>
  <PresentationFormat>Экран (4:3)</PresentationFormat>
  <Paragraphs>239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Georgia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СЗ112</dc:creator>
  <dc:description>generated using python-pptx</dc:description>
  <cp:lastModifiedBy>Ирина Шилина</cp:lastModifiedBy>
  <cp:revision>41</cp:revision>
  <dcterms:created xsi:type="dcterms:W3CDTF">2013-01-27T09:14:16Z</dcterms:created>
  <dcterms:modified xsi:type="dcterms:W3CDTF">2025-01-24T07:19:53Z</dcterms:modified>
</cp:coreProperties>
</file>