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7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1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7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9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4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9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3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3BCD-104E-4CE7-89C9-44E6AC0C22D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F186-1253-4B52-A618-FBA212B9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9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kespeare.znu.edu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З112\Desktop\62f32f397166f1a5cad853cfbea6cc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87" y="188640"/>
            <a:ext cx="425243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7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itchFamily="66" charset="0"/>
              <a:ea typeface="GungsuhChe" pitchFamily="49" charset="-127"/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Вічна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  тема 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любові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  в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трагедії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В.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Шекспіра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«Ромео і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Джульєтта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GungsuhChe" pitchFamily="49" charset="-127"/>
              </a:rPr>
              <a:t>»</a:t>
            </a:r>
          </a:p>
          <a:p>
            <a:pPr algn="ctr"/>
            <a:endParaRPr lang="ru-RU" sz="2000" dirty="0" smtClean="0">
              <a:latin typeface="Georgia" pitchFamily="18" charset="0"/>
              <a:ea typeface="GungsuhChe" pitchFamily="49" charset="-127"/>
            </a:endParaRPr>
          </a:p>
          <a:p>
            <a:pPr algn="ctr"/>
            <a:endParaRPr lang="ru-RU" dirty="0" smtClean="0">
              <a:latin typeface="Georgia" pitchFamily="18" charset="0"/>
              <a:ea typeface="GungsuhChe" pitchFamily="49" charset="-127"/>
            </a:endParaRPr>
          </a:p>
          <a:p>
            <a:pPr algn="ctr"/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Презентація</a:t>
            </a:r>
            <a:r>
              <a:rPr lang="ru-RU" dirty="0" smtClean="0">
                <a:latin typeface="Georgia" pitchFamily="18" charset="0"/>
                <a:ea typeface="GungsuhChe" pitchFamily="49" charset="-127"/>
              </a:rPr>
              <a:t>  до 430-річчя </a:t>
            </a:r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від</a:t>
            </a:r>
            <a:r>
              <a:rPr lang="ru-RU" dirty="0" smtClean="0">
                <a:latin typeface="Georgia" pitchFamily="18" charset="0"/>
                <a:ea typeface="GungsuhChe" pitchFamily="49" charset="-127"/>
              </a:rPr>
              <a:t> часу </a:t>
            </a:r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створення</a:t>
            </a:r>
            <a:r>
              <a:rPr lang="ru-RU" dirty="0" smtClean="0">
                <a:latin typeface="Georgia" pitchFamily="18" charset="0"/>
                <a:ea typeface="GungsuhChe" pitchFamily="49" charset="-127"/>
              </a:rPr>
              <a:t> (1595) </a:t>
            </a:r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трагедії</a:t>
            </a:r>
            <a:r>
              <a:rPr lang="ru-RU" dirty="0" smtClean="0">
                <a:latin typeface="Georgia" pitchFamily="18" charset="0"/>
                <a:ea typeface="GungsuhChe" pitchFamily="49" charset="-127"/>
              </a:rPr>
              <a:t> </a:t>
            </a:r>
          </a:p>
          <a:p>
            <a:pPr algn="ctr"/>
            <a:r>
              <a:rPr lang="ru-RU" dirty="0" smtClean="0">
                <a:latin typeface="Georgia" pitchFamily="18" charset="0"/>
                <a:ea typeface="GungsuhChe" pitchFamily="49" charset="-127"/>
              </a:rPr>
              <a:t>В. </a:t>
            </a:r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Шекспіра</a:t>
            </a:r>
            <a:endParaRPr lang="ru-RU" dirty="0" smtClean="0">
              <a:latin typeface="Georgia" pitchFamily="18" charset="0"/>
              <a:ea typeface="GungsuhChe" pitchFamily="49" charset="-127"/>
            </a:endParaRPr>
          </a:p>
          <a:p>
            <a:pPr algn="ctr"/>
            <a:r>
              <a:rPr lang="ru-RU" dirty="0" smtClean="0">
                <a:latin typeface="Georgia" pitchFamily="18" charset="0"/>
                <a:ea typeface="GungsuhChe" pitchFamily="49" charset="-127"/>
              </a:rPr>
              <a:t> «Ромео і </a:t>
            </a:r>
            <a:r>
              <a:rPr lang="ru-RU" dirty="0" err="1" smtClean="0">
                <a:latin typeface="Georgia" pitchFamily="18" charset="0"/>
                <a:ea typeface="GungsuhChe" pitchFamily="49" charset="-127"/>
              </a:rPr>
              <a:t>Джульєтта</a:t>
            </a:r>
            <a:r>
              <a:rPr lang="ru-RU" dirty="0" smtClean="0">
                <a:latin typeface="Georgia" pitchFamily="18" charset="0"/>
                <a:ea typeface="GungsuhChe" pitchFamily="49" charset="-127"/>
              </a:rPr>
              <a:t>»</a:t>
            </a:r>
            <a:endParaRPr lang="ru-RU" dirty="0">
              <a:latin typeface="Georgia" pitchFamily="18" charset="0"/>
              <a:ea typeface="GungsuhChe" pitchFamily="49" charset="-127"/>
            </a:endParaRPr>
          </a:p>
          <a:p>
            <a:pPr algn="ctr"/>
            <a:endParaRPr lang="ru-RU" dirty="0" smtClean="0">
              <a:latin typeface="Georgia" pitchFamily="18" charset="0"/>
              <a:ea typeface="GungsuhChe" pitchFamily="49" charset="-127"/>
            </a:endParaRPr>
          </a:p>
          <a:p>
            <a:pPr algn="ctr"/>
            <a:endParaRPr lang="ru-RU" dirty="0">
              <a:latin typeface="Georgia" pitchFamily="18" charset="0"/>
              <a:ea typeface="GungsuhChe" pitchFamily="49" charset="-127"/>
            </a:endParaRPr>
          </a:p>
          <a:p>
            <a:pPr algn="ctr"/>
            <a:endParaRPr lang="ru-RU" dirty="0" smtClean="0">
              <a:latin typeface="Georgia" pitchFamily="18" charset="0"/>
              <a:ea typeface="GungsuhChe" pitchFamily="49" charset="-127"/>
            </a:endParaRPr>
          </a:p>
          <a:p>
            <a:pPr algn="ctr"/>
            <a:r>
              <a:rPr lang="ru-RU" sz="1600" dirty="0" smtClean="0">
                <a:latin typeface="Georgia" pitchFamily="18" charset="0"/>
                <a:ea typeface="GungsuhChe" pitchFamily="49" charset="-127"/>
              </a:rPr>
              <a:t>Дніпро-2025</a:t>
            </a:r>
            <a:endParaRPr lang="ru-RU" sz="1600" dirty="0">
              <a:latin typeface="Georgia" pitchFamily="18" charset="0"/>
              <a:ea typeface="GungsuhChe" pitchFamily="49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1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Дніпровська</a:t>
            </a:r>
            <a:r>
              <a:rPr lang="ru-RU" sz="1600" dirty="0" smtClean="0">
                <a:latin typeface="Georgia" pitchFamily="18" charset="0"/>
              </a:rPr>
              <a:t>  </a:t>
            </a:r>
            <a:r>
              <a:rPr lang="ru-RU" sz="1600" dirty="0" err="1" smtClean="0">
                <a:latin typeface="Georgia" pitchFamily="18" charset="0"/>
              </a:rPr>
              <a:t>академія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музики</a:t>
            </a:r>
            <a:endParaRPr lang="ru-RU" sz="1600" dirty="0">
              <a:latin typeface="Georgia" pitchFamily="18" charset="0"/>
            </a:endParaRPr>
          </a:p>
          <a:p>
            <a:pPr algn="ctr"/>
            <a:r>
              <a:rPr lang="ru-RU" sz="1600" dirty="0" err="1">
                <a:latin typeface="Georgia" pitchFamily="18" charset="0"/>
              </a:rPr>
              <a:t>Бібліотека</a:t>
            </a:r>
            <a:endParaRPr lang="ru-RU" sz="1600" dirty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38164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Висновок</a:t>
            </a:r>
            <a:endParaRPr lang="ru-RU" sz="2800" b="1" dirty="0" smtClean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   «Ромео і </a:t>
            </a:r>
            <a:r>
              <a:rPr lang="ru-RU" sz="2000" dirty="0" err="1" smtClean="0">
                <a:latin typeface="Georgia" pitchFamily="18" charset="0"/>
              </a:rPr>
              <a:t>Джульєтта</a:t>
            </a:r>
            <a:r>
              <a:rPr lang="ru-RU" sz="2000" dirty="0" smtClean="0">
                <a:latin typeface="Georgia" pitchFamily="18" charset="0"/>
              </a:rPr>
              <a:t>» </a:t>
            </a:r>
            <a:r>
              <a:rPr lang="ru-RU" sz="2000" smtClean="0">
                <a:latin typeface="Georgia" pitchFamily="18" charset="0"/>
              </a:rPr>
              <a:t>немає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собі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рівних</a:t>
            </a:r>
            <a:r>
              <a:rPr lang="ru-RU" sz="2000" dirty="0" smtClean="0">
                <a:latin typeface="Georgia" pitchFamily="18" charset="0"/>
              </a:rPr>
              <a:t> у </a:t>
            </a:r>
            <a:r>
              <a:rPr lang="ru-RU" sz="2000" dirty="0" err="1" smtClean="0">
                <a:latin typeface="Georgia" pitchFamily="18" charset="0"/>
              </a:rPr>
              <a:t>Шекспірі</a:t>
            </a:r>
            <a:r>
              <a:rPr lang="ru-RU" sz="2000" dirty="0" smtClean="0">
                <a:latin typeface="Georgia" pitchFamily="18" charset="0"/>
              </a:rPr>
              <a:t> та у </a:t>
            </a:r>
            <a:r>
              <a:rPr lang="ru-RU" sz="2000" dirty="0" err="1" smtClean="0">
                <a:latin typeface="Georgia" pitchFamily="18" charset="0"/>
              </a:rPr>
              <a:t>світовій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літературі</a:t>
            </a:r>
            <a:r>
              <a:rPr lang="ru-RU" sz="2000" dirty="0" smtClean="0">
                <a:latin typeface="Georgia" pitchFamily="18" charset="0"/>
              </a:rPr>
              <a:t>, як </a:t>
            </a:r>
            <a:r>
              <a:rPr lang="ru-RU" sz="2000" dirty="0" err="1" smtClean="0">
                <a:latin typeface="Georgia" pitchFamily="18" charset="0"/>
              </a:rPr>
              <a:t>бачення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безкомпромісної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взаємної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любові</a:t>
            </a:r>
            <a:r>
              <a:rPr lang="ru-RU" sz="2000" dirty="0" smtClean="0">
                <a:latin typeface="Georgia" pitchFamily="18" charset="0"/>
              </a:rPr>
              <a:t>, яка </a:t>
            </a:r>
            <a:r>
              <a:rPr lang="ru-RU" sz="2000" dirty="0" err="1" smtClean="0">
                <a:latin typeface="Georgia" pitchFamily="18" charset="0"/>
              </a:rPr>
              <a:t>гине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власного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ідеалізму</a:t>
            </a:r>
            <a:r>
              <a:rPr lang="ru-RU" sz="2000" dirty="0" smtClean="0">
                <a:latin typeface="Georgia" pitchFamily="18" charset="0"/>
              </a:rPr>
              <a:t> та </a:t>
            </a:r>
            <a:r>
              <a:rPr lang="ru-RU" sz="2000" dirty="0" err="1" smtClean="0">
                <a:latin typeface="Georgia" pitchFamily="18" charset="0"/>
              </a:rPr>
              <a:t>глибини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err="1" smtClean="0">
                <a:latin typeface="Georgia" pitchFamily="18" charset="0"/>
              </a:rPr>
              <a:t>Тріумф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Шекспіра</a:t>
            </a:r>
            <a:r>
              <a:rPr lang="ru-RU" sz="2000" dirty="0" smtClean="0">
                <a:latin typeface="Georgia" pitchFamily="18" charset="0"/>
              </a:rPr>
              <a:t> тут </a:t>
            </a:r>
            <a:r>
              <a:rPr lang="ru-RU" sz="2000" dirty="0" err="1" smtClean="0">
                <a:latin typeface="Georgia" pitchFamily="18" charset="0"/>
              </a:rPr>
              <a:t>полягає</a:t>
            </a:r>
            <a:r>
              <a:rPr lang="ru-RU" sz="2000" dirty="0" smtClean="0">
                <a:latin typeface="Georgia" pitchFamily="18" charset="0"/>
              </a:rPr>
              <a:t> в тому, </a:t>
            </a:r>
            <a:r>
              <a:rPr lang="ru-RU" sz="2000" dirty="0" err="1" smtClean="0">
                <a:latin typeface="Georgia" pitchFamily="18" charset="0"/>
              </a:rPr>
              <a:t>щоб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змусити</a:t>
            </a:r>
            <a:r>
              <a:rPr lang="ru-RU" sz="2000" dirty="0" smtClean="0">
                <a:latin typeface="Georgia" pitchFamily="18" charset="0"/>
              </a:rPr>
              <a:t> нас </a:t>
            </a:r>
            <a:r>
              <a:rPr lang="ru-RU" sz="2000" dirty="0" err="1" smtClean="0">
                <a:latin typeface="Georgia" pitchFamily="18" charset="0"/>
              </a:rPr>
              <a:t>замислитися</a:t>
            </a:r>
            <a:r>
              <a:rPr lang="ru-RU" sz="2000" dirty="0" smtClean="0">
                <a:latin typeface="Georgia" pitchFamily="18" charset="0"/>
              </a:rPr>
              <a:t> про те,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підлітковий</a:t>
            </a:r>
            <a:r>
              <a:rPr lang="ru-RU" sz="2000" dirty="0" smtClean="0">
                <a:latin typeface="Georgia" pitchFamily="18" charset="0"/>
              </a:rPr>
              <a:t> роман </a:t>
            </a:r>
            <a:r>
              <a:rPr lang="ru-RU" sz="2000" dirty="0" err="1" smtClean="0">
                <a:latin typeface="Georgia" pitchFamily="18" charset="0"/>
              </a:rPr>
              <a:t>має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емоційне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психологічне</a:t>
            </a:r>
            <a:r>
              <a:rPr lang="ru-RU" sz="2000" dirty="0" smtClean="0">
                <a:latin typeface="Georgia" pitchFamily="18" charset="0"/>
              </a:rPr>
              <a:t> та </a:t>
            </a:r>
            <a:r>
              <a:rPr lang="ru-RU" sz="2000" dirty="0" err="1" smtClean="0">
                <a:latin typeface="Georgia" pitchFamily="18" charset="0"/>
              </a:rPr>
              <a:t>соціальне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значення</a:t>
            </a:r>
            <a:r>
              <a:rPr lang="ru-RU" sz="2000" dirty="0" smtClean="0">
                <a:latin typeface="Georgia" pitchFamily="18" charset="0"/>
              </a:rPr>
              <a:t> – і те,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передчасна</a:t>
            </a:r>
            <a:r>
              <a:rPr lang="ru-RU" sz="2000" dirty="0" smtClean="0">
                <a:latin typeface="Georgia" pitchFamily="18" charset="0"/>
              </a:rPr>
              <a:t> й несправедлива смерть </a:t>
            </a:r>
            <a:r>
              <a:rPr lang="ru-RU" sz="2000" dirty="0" err="1" smtClean="0">
                <a:latin typeface="Georgia" pitchFamily="18" charset="0"/>
              </a:rPr>
              <a:t>закоханих</a:t>
            </a:r>
            <a:r>
              <a:rPr lang="ru-RU" sz="2000" dirty="0" smtClean="0">
                <a:latin typeface="Georgia" pitchFamily="18" charset="0"/>
              </a:rPr>
              <a:t> за </a:t>
            </a:r>
            <a:r>
              <a:rPr lang="ru-RU" sz="2000" dirty="0" err="1" smtClean="0">
                <a:latin typeface="Georgia" pitchFamily="18" charset="0"/>
              </a:rPr>
              <a:t>глибиною</a:t>
            </a:r>
            <a:r>
              <a:rPr lang="ru-RU" sz="2000" dirty="0" smtClean="0">
                <a:latin typeface="Georgia" pitchFamily="18" charset="0"/>
              </a:rPr>
              <a:t> і </a:t>
            </a:r>
            <a:r>
              <a:rPr lang="ru-RU" sz="2000" dirty="0" err="1" smtClean="0">
                <a:latin typeface="Georgia" pitchFamily="18" charset="0"/>
              </a:rPr>
              <a:t>значенням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конкурує</a:t>
            </a:r>
            <a:r>
              <a:rPr lang="ru-RU" sz="2000" dirty="0" smtClean="0">
                <a:latin typeface="Georgia" pitchFamily="18" charset="0"/>
              </a:rPr>
              <a:t> з </a:t>
            </a:r>
            <a:r>
              <a:rPr lang="ru-RU" sz="2000" dirty="0" err="1" smtClean="0">
                <a:latin typeface="Georgia" pitchFamily="18" charset="0"/>
              </a:rPr>
              <a:t>падінням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королів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80" y="1390420"/>
            <a:ext cx="4233308" cy="3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381642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Використані джерела</a:t>
            </a:r>
            <a:r>
              <a:rPr lang="en-US" sz="2800" b="1" dirty="0" smtClean="0">
                <a:latin typeface="Monotype Corsiva" pitchFamily="66" charset="0"/>
              </a:rPr>
              <a:t>: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endParaRPr lang="ru-RU" sz="2400" dirty="0">
              <a:latin typeface="Monotype Corsiva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Georgia" pitchFamily="18" charset="0"/>
              </a:rPr>
              <a:t>Український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Шекспірівський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Портал. Сайт створено </a:t>
            </a:r>
            <a:r>
              <a:rPr lang="ru-RU" dirty="0" err="1" smtClean="0">
                <a:latin typeface="Georgia" pitchFamily="18" charset="0"/>
              </a:rPr>
              <a:t>Лабораторією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ренесансних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студій</a:t>
            </a:r>
            <a:r>
              <a:rPr lang="ru-RU" dirty="0" smtClean="0">
                <a:latin typeface="Georgia" pitchFamily="18" charset="0"/>
              </a:rPr>
              <a:t> (ЛРС), яка є </a:t>
            </a:r>
            <a:r>
              <a:rPr lang="ru-RU" dirty="0" err="1" smtClean="0">
                <a:latin typeface="Georgia" pitchFamily="18" charset="0"/>
              </a:rPr>
              <a:t>спільним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науковим</a:t>
            </a:r>
            <a:r>
              <a:rPr lang="ru-RU" dirty="0" smtClean="0">
                <a:latin typeface="Georgia" pitchFamily="18" charset="0"/>
              </a:rPr>
              <a:t> проектом </a:t>
            </a:r>
            <a:r>
              <a:rPr lang="ru-RU" dirty="0" err="1" smtClean="0">
                <a:latin typeface="Georgia" pitchFamily="18" charset="0"/>
              </a:rPr>
              <a:t>Інституту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літератури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ім</a:t>
            </a:r>
            <a:r>
              <a:rPr lang="ru-RU" dirty="0" smtClean="0">
                <a:latin typeface="Georgia" pitchFamily="18" charset="0"/>
              </a:rPr>
              <a:t>. Т.Г. Шевченко НАН </a:t>
            </a:r>
            <a:r>
              <a:rPr lang="ru-RU" dirty="0" err="1" smtClean="0">
                <a:latin typeface="Georgia" pitchFamily="18" charset="0"/>
              </a:rPr>
              <a:t>України</a:t>
            </a:r>
            <a:r>
              <a:rPr lang="ru-RU" dirty="0" smtClean="0">
                <a:latin typeface="Georgia" pitchFamily="18" charset="0"/>
              </a:rPr>
              <a:t> і </a:t>
            </a:r>
            <a:r>
              <a:rPr lang="ru-RU" dirty="0" err="1" smtClean="0">
                <a:latin typeface="Georgia" pitchFamily="18" charset="0"/>
              </a:rPr>
              <a:t>Запорізького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національного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університету</a:t>
            </a:r>
            <a:r>
              <a:rPr lang="ru-RU" dirty="0" smtClean="0">
                <a:latin typeface="Georgia" pitchFamily="18" charset="0"/>
              </a:rPr>
              <a:t> (м. </a:t>
            </a:r>
            <a:r>
              <a:rPr lang="ru-RU" dirty="0" err="1" smtClean="0">
                <a:latin typeface="Georgia" pitchFamily="18" charset="0"/>
              </a:rPr>
              <a:t>Запоріжжя</a:t>
            </a:r>
            <a:r>
              <a:rPr lang="ru-RU" dirty="0" smtClean="0">
                <a:latin typeface="Georgia" pitchFamily="18" charset="0"/>
              </a:rPr>
              <a:t>).</a:t>
            </a:r>
          </a:p>
          <a:p>
            <a:pPr algn="just"/>
            <a:r>
              <a:rPr lang="en-US" dirty="0" smtClean="0">
                <a:latin typeface="Georgia" pitchFamily="18" charset="0"/>
                <a:hlinkClick r:id="rId3"/>
              </a:rPr>
              <a:t>https://shakespeare.znu.edu.ua</a:t>
            </a:r>
            <a:endParaRPr lang="ru-RU" dirty="0" smtClean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Georgia" pitchFamily="18" charset="0"/>
              </a:rPr>
              <a:t>Олексін</a:t>
            </a:r>
            <a:r>
              <a:rPr lang="ru-RU" dirty="0" smtClean="0">
                <a:latin typeface="Georgia" pitchFamily="18" charset="0"/>
              </a:rPr>
              <a:t> О.З.  </a:t>
            </a:r>
            <a:r>
              <a:rPr lang="ru-RU" dirty="0" err="1" smtClean="0">
                <a:latin typeface="Georgia" pitchFamily="18" charset="0"/>
              </a:rPr>
              <a:t>Рецепція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трагедії</a:t>
            </a:r>
            <a:r>
              <a:rPr lang="ru-RU" dirty="0" smtClean="0">
                <a:latin typeface="Georgia" pitchFamily="18" charset="0"/>
              </a:rPr>
              <a:t>  </a:t>
            </a:r>
          </a:p>
          <a:p>
            <a:pPr algn="just"/>
            <a:r>
              <a:rPr lang="ru-RU" dirty="0" err="1" smtClean="0">
                <a:latin typeface="Georgia" pitchFamily="18" charset="0"/>
              </a:rPr>
              <a:t>В.Шекспіра</a:t>
            </a:r>
            <a:r>
              <a:rPr lang="ru-RU" dirty="0" smtClean="0">
                <a:latin typeface="Georgia" pitchFamily="18" charset="0"/>
              </a:rPr>
              <a:t> «Ромео і </a:t>
            </a:r>
            <a:r>
              <a:rPr lang="ru-RU" dirty="0" err="1" smtClean="0">
                <a:latin typeface="Georgia" pitchFamily="18" charset="0"/>
              </a:rPr>
              <a:t>Джульєтта</a:t>
            </a:r>
            <a:r>
              <a:rPr lang="ru-RU" dirty="0" smtClean="0">
                <a:latin typeface="Georgia" pitchFamily="18" charset="0"/>
              </a:rPr>
              <a:t>» в </a:t>
            </a:r>
            <a:r>
              <a:rPr lang="ru-RU" dirty="0" err="1" smtClean="0">
                <a:latin typeface="Georgia" pitchFamily="18" charset="0"/>
              </a:rPr>
              <a:t>українській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latin typeface="Georgia" pitchFamily="18" charset="0"/>
              </a:rPr>
              <a:t>літературі</a:t>
            </a:r>
            <a:r>
              <a:rPr lang="ru-RU" dirty="0" smtClean="0">
                <a:latin typeface="Georgia" pitchFamily="18" charset="0"/>
              </a:rPr>
              <a:t> /О. З </a:t>
            </a:r>
            <a:r>
              <a:rPr lang="ru-RU" dirty="0" err="1" smtClean="0">
                <a:latin typeface="Georgia" pitchFamily="18" charset="0"/>
              </a:rPr>
              <a:t>Олексін</a:t>
            </a:r>
            <a:r>
              <a:rPr lang="ru-RU" dirty="0" smtClean="0">
                <a:latin typeface="Georgia" pitchFamily="18" charset="0"/>
              </a:rPr>
              <a:t> // </a:t>
            </a:r>
            <a:r>
              <a:rPr lang="ru-RU" dirty="0" err="1" smtClean="0">
                <a:latin typeface="Georgia" pitchFamily="18" charset="0"/>
              </a:rPr>
              <a:t>Науковий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вісник</a:t>
            </a:r>
            <a:r>
              <a:rPr lang="ru-RU" dirty="0" smtClean="0">
                <a:latin typeface="Georgia" pitchFamily="18" charset="0"/>
              </a:rPr>
              <a:t> ДДПУ </a:t>
            </a:r>
            <a:r>
              <a:rPr lang="ru-RU" dirty="0" err="1" smtClean="0">
                <a:latin typeface="Georgia" pitchFamily="18" charset="0"/>
              </a:rPr>
              <a:t>ім</a:t>
            </a:r>
            <a:r>
              <a:rPr lang="ru-RU" dirty="0" smtClean="0">
                <a:latin typeface="Georgia" pitchFamily="18" charset="0"/>
              </a:rPr>
              <a:t>. І. Франка. </a:t>
            </a:r>
            <a:r>
              <a:rPr lang="ru-RU" dirty="0" err="1" smtClean="0">
                <a:latin typeface="Georgia" pitchFamily="18" charset="0"/>
              </a:rPr>
              <a:t>Серія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Філологічні</a:t>
            </a:r>
            <a:r>
              <a:rPr lang="ru-RU" dirty="0" smtClean="0">
                <a:latin typeface="Georgia" pitchFamily="18" charset="0"/>
              </a:rPr>
              <a:t> науки». </a:t>
            </a:r>
            <a:r>
              <a:rPr lang="ru-RU" dirty="0" err="1" smtClean="0">
                <a:latin typeface="Georgia" pitchFamily="18" charset="0"/>
              </a:rPr>
              <a:t>Мовознавство</a:t>
            </a:r>
            <a:r>
              <a:rPr lang="ru-RU" dirty="0" smtClean="0">
                <a:latin typeface="Georgia" pitchFamily="18" charset="0"/>
              </a:rPr>
              <a:t>. Т.2, №8, 2017.-С.12-15.</a:t>
            </a:r>
          </a:p>
          <a:p>
            <a:pPr algn="just"/>
            <a:endParaRPr lang="en-US" dirty="0" smtClean="0">
              <a:latin typeface="Georgia" pitchFamily="18" charset="0"/>
            </a:endParaRP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pic>
        <p:nvPicPr>
          <p:cNvPr id="13315" name="Picture 3" descr="C:\Users\СЗ112\Desktop\8e1f88ee5ad848f3ebcb92bcad73ef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9777"/>
            <a:ext cx="4176464" cy="37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4259995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err="1" smtClean="0">
                <a:latin typeface="Georgia" pitchFamily="18" charset="0"/>
              </a:rPr>
              <a:t>Презентацію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latin typeface="Georgia" pitchFamily="18" charset="0"/>
              </a:rPr>
              <a:t>підготували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бібліотекарі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>
                <a:latin typeface="Georgia" pitchFamily="18" charset="0"/>
              </a:rPr>
              <a:t>Дніпровської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академії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музики</a:t>
            </a:r>
            <a:endParaRPr lang="ru-RU" dirty="0">
              <a:latin typeface="Georgia" pitchFamily="18" charset="0"/>
            </a:endParaRPr>
          </a:p>
          <a:p>
            <a:pPr algn="ctr"/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Історія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890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6021288"/>
            <a:ext cx="3789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ctr"/>
            <a:r>
              <a:rPr lang="ru-RU" sz="1600" dirty="0" smtClean="0">
                <a:latin typeface="Georgia" pitchFamily="18" charset="0"/>
              </a:rPr>
              <a:t>1623 року </a:t>
            </a:r>
            <a:r>
              <a:rPr lang="ru-RU" sz="1600" dirty="0" err="1" smtClean="0">
                <a:latin typeface="Georgia" pitchFamily="18" charset="0"/>
              </a:rPr>
              <a:t>надрукована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err="1" smtClean="0">
                <a:latin typeface="Georgia" pitchFamily="18" charset="0"/>
              </a:rPr>
              <a:t>Першому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фоліо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3220"/>
            <a:ext cx="439647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itchFamily="18" charset="0"/>
              </a:rPr>
              <a:t>    </a:t>
            </a:r>
            <a:r>
              <a:rPr lang="ru-RU" sz="1700" dirty="0" err="1" smtClean="0">
                <a:latin typeface="Georgia" pitchFamily="18" charset="0"/>
              </a:rPr>
              <a:t>Безпосереднім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джерелом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трагедії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була</a:t>
            </a:r>
            <a:r>
              <a:rPr lang="ru-RU" sz="1700" dirty="0" smtClean="0">
                <a:latin typeface="Georgia" pitchFamily="18" charset="0"/>
              </a:rPr>
              <a:t> поема Артура Брука «</a:t>
            </a:r>
            <a:r>
              <a:rPr lang="ru-RU" sz="1700" dirty="0" err="1" smtClean="0">
                <a:latin typeface="Georgia" pitchFamily="18" charset="0"/>
              </a:rPr>
              <a:t>Трагічна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історія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Ромеюса</a:t>
            </a:r>
            <a:r>
              <a:rPr lang="ru-RU" sz="1700" dirty="0" smtClean="0">
                <a:latin typeface="Georgia" pitchFamily="18" charset="0"/>
              </a:rPr>
              <a:t> та </a:t>
            </a:r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», </a:t>
            </a:r>
            <a:r>
              <a:rPr lang="ru-RU" sz="1700" dirty="0" err="1" smtClean="0">
                <a:latin typeface="Georgia" pitchFamily="18" charset="0"/>
              </a:rPr>
              <a:t>однак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ще</a:t>
            </a:r>
            <a:r>
              <a:rPr lang="ru-RU" sz="1700" dirty="0" smtClean="0">
                <a:latin typeface="Georgia" pitchFamily="18" charset="0"/>
              </a:rPr>
              <a:t> до Брука </a:t>
            </a:r>
            <a:r>
              <a:rPr lang="ru-RU" sz="1700" dirty="0" err="1" smtClean="0">
                <a:latin typeface="Georgia" pitchFamily="18" charset="0"/>
              </a:rPr>
              <a:t>ця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старовинна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італійська</a:t>
            </a:r>
            <a:r>
              <a:rPr lang="ru-RU" sz="1700" dirty="0" smtClean="0">
                <a:latin typeface="Georgia" pitchFamily="18" charset="0"/>
              </a:rPr>
              <a:t> легенда </a:t>
            </a:r>
            <a:r>
              <a:rPr lang="ru-RU" sz="1700" dirty="0" err="1" smtClean="0">
                <a:latin typeface="Georgia" pitchFamily="18" charset="0"/>
              </a:rPr>
              <a:t>переповідалася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багато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разів</a:t>
            </a:r>
            <a:r>
              <a:rPr lang="ru-RU" sz="1700" dirty="0" smtClean="0">
                <a:latin typeface="Georgia" pitchFamily="18" charset="0"/>
              </a:rPr>
              <a:t>. </a:t>
            </a:r>
            <a:r>
              <a:rPr lang="ru-RU" sz="1700" dirty="0" err="1" smtClean="0">
                <a:latin typeface="Georgia" pitchFamily="18" charset="0"/>
              </a:rPr>
              <a:t>Її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обробка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зустрічається</a:t>
            </a:r>
            <a:r>
              <a:rPr lang="ru-RU" sz="1700" dirty="0" smtClean="0">
                <a:latin typeface="Georgia" pitchFamily="18" charset="0"/>
              </a:rPr>
              <a:t> в «</a:t>
            </a:r>
            <a:r>
              <a:rPr lang="ru-RU" sz="1700" dirty="0" err="1" smtClean="0">
                <a:latin typeface="Georgia" pitchFamily="18" charset="0"/>
              </a:rPr>
              <a:t>Новеліо</a:t>
            </a:r>
            <a:r>
              <a:rPr lang="ru-RU" sz="1700" dirty="0" smtClean="0">
                <a:latin typeface="Georgia" pitchFamily="18" charset="0"/>
              </a:rPr>
              <a:t>» </a:t>
            </a:r>
            <a:r>
              <a:rPr lang="ru-RU" sz="1700" dirty="0" err="1" smtClean="0">
                <a:latin typeface="Georgia" pitchFamily="18" charset="0"/>
              </a:rPr>
              <a:t>Мазуччо</a:t>
            </a:r>
            <a:r>
              <a:rPr lang="ru-RU" sz="1700" dirty="0" smtClean="0">
                <a:latin typeface="Georgia" pitchFamily="18" charset="0"/>
              </a:rPr>
              <a:t> (1476), в «</a:t>
            </a:r>
            <a:r>
              <a:rPr lang="ru-RU" sz="1700" dirty="0" err="1" smtClean="0">
                <a:latin typeface="Georgia" pitchFamily="18" charset="0"/>
              </a:rPr>
              <a:t>Історії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двох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закоханих</a:t>
            </a:r>
            <a:r>
              <a:rPr lang="ru-RU" sz="1700" dirty="0" smtClean="0">
                <a:latin typeface="Georgia" pitchFamily="18" charset="0"/>
              </a:rPr>
              <a:t>» </a:t>
            </a:r>
            <a:r>
              <a:rPr lang="ru-RU" sz="1700" dirty="0" err="1" smtClean="0">
                <a:latin typeface="Georgia" pitchFamily="18" charset="0"/>
              </a:rPr>
              <a:t>Луїджі</a:t>
            </a:r>
            <a:r>
              <a:rPr lang="ru-RU" sz="1700" dirty="0" smtClean="0">
                <a:latin typeface="Georgia" pitchFamily="18" charset="0"/>
              </a:rPr>
              <a:t> да Порто (1524). </a:t>
            </a:r>
          </a:p>
          <a:p>
            <a:pPr algn="just"/>
            <a:r>
              <a:rPr lang="ru-RU" sz="1700" dirty="0">
                <a:latin typeface="Georgia" pitchFamily="18" charset="0"/>
              </a:rPr>
              <a:t> </a:t>
            </a:r>
            <a:r>
              <a:rPr lang="ru-RU" sz="1700" dirty="0" smtClean="0">
                <a:latin typeface="Georgia" pitchFamily="18" charset="0"/>
              </a:rPr>
              <a:t>  В «</a:t>
            </a:r>
            <a:r>
              <a:rPr lang="ru-RU" sz="1700" dirty="0" err="1" smtClean="0">
                <a:latin typeface="Georgia" pitchFamily="18" charset="0"/>
              </a:rPr>
              <a:t>Божественній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комедії</a:t>
            </a:r>
            <a:r>
              <a:rPr lang="ru-RU" sz="1700" dirty="0" smtClean="0">
                <a:latin typeface="Georgia" pitchFamily="18" charset="0"/>
              </a:rPr>
              <a:t>» Данте </a:t>
            </a:r>
            <a:r>
              <a:rPr lang="ru-RU" sz="1700" dirty="0" err="1" smtClean="0">
                <a:latin typeface="Georgia" pitchFamily="18" charset="0"/>
              </a:rPr>
              <a:t>зустрічаються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імена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ворожих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сімей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Монтеккі</a:t>
            </a:r>
            <a:r>
              <a:rPr lang="ru-RU" sz="1700" dirty="0" smtClean="0">
                <a:latin typeface="Georgia" pitchFamily="18" charset="0"/>
              </a:rPr>
              <a:t> й </a:t>
            </a:r>
            <a:r>
              <a:rPr lang="ru-RU" sz="1700" dirty="0" err="1" smtClean="0">
                <a:latin typeface="Georgia" pitchFamily="18" charset="0"/>
              </a:rPr>
              <a:t>Капулетті</a:t>
            </a:r>
            <a:r>
              <a:rPr lang="ru-RU" sz="1700" dirty="0" smtClean="0">
                <a:latin typeface="Georgia" pitchFamily="18" charset="0"/>
              </a:rPr>
              <a:t>. У 1553 сюжет </a:t>
            </a:r>
            <a:r>
              <a:rPr lang="ru-RU" sz="1700" dirty="0" err="1" smtClean="0">
                <a:latin typeface="Georgia" pitchFamily="18" charset="0"/>
              </a:rPr>
              <a:t>використав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Бальдері</a:t>
            </a:r>
            <a:r>
              <a:rPr lang="ru-RU" sz="1700" dirty="0" smtClean="0">
                <a:latin typeface="Georgia" pitchFamily="18" charset="0"/>
              </a:rPr>
              <a:t> у «</a:t>
            </a:r>
            <a:r>
              <a:rPr lang="ru-RU" sz="1700" dirty="0" err="1" smtClean="0">
                <a:latin typeface="Georgia" pitchFamily="18" charset="0"/>
              </a:rPr>
              <a:t>Нещасливому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коханні</a:t>
            </a:r>
            <a:r>
              <a:rPr lang="ru-RU" sz="1700" dirty="0" smtClean="0">
                <a:latin typeface="Georgia" pitchFamily="18" charset="0"/>
              </a:rPr>
              <a:t>», </a:t>
            </a:r>
            <a:r>
              <a:rPr lang="ru-RU" sz="1700" dirty="0" err="1" smtClean="0">
                <a:latin typeface="Georgia" pitchFamily="18" charset="0"/>
              </a:rPr>
              <a:t>Маттео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Банделло</a:t>
            </a:r>
            <a:r>
              <a:rPr lang="ru-RU" sz="1700" dirty="0" smtClean="0">
                <a:latin typeface="Georgia" pitchFamily="18" charset="0"/>
              </a:rPr>
              <a:t> у «</a:t>
            </a:r>
            <a:r>
              <a:rPr lang="ru-RU" sz="1700" dirty="0" err="1" smtClean="0">
                <a:latin typeface="Georgia" pitchFamily="18" charset="0"/>
              </a:rPr>
              <a:t>Новелах</a:t>
            </a:r>
            <a:r>
              <a:rPr lang="ru-RU" sz="1700" dirty="0" smtClean="0">
                <a:latin typeface="Georgia" pitchFamily="18" charset="0"/>
              </a:rPr>
              <a:t>» у 1554, </a:t>
            </a:r>
            <a:r>
              <a:rPr lang="ru-RU" sz="1700" dirty="0" err="1" smtClean="0">
                <a:latin typeface="Georgia" pitchFamily="18" charset="0"/>
              </a:rPr>
              <a:t>Луїджі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Гротто</a:t>
            </a:r>
            <a:r>
              <a:rPr lang="ru-RU" sz="1700" dirty="0" smtClean="0">
                <a:latin typeface="Georgia" pitchFamily="18" charset="0"/>
              </a:rPr>
              <a:t> в «</a:t>
            </a:r>
            <a:r>
              <a:rPr lang="ru-RU" sz="1700" dirty="0" err="1" smtClean="0">
                <a:latin typeface="Georgia" pitchFamily="18" charset="0"/>
              </a:rPr>
              <a:t>Адріані</a:t>
            </a:r>
            <a:r>
              <a:rPr lang="ru-RU" sz="1700" dirty="0" smtClean="0">
                <a:latin typeface="Georgia" pitchFamily="18" charset="0"/>
              </a:rPr>
              <a:t>» в 1578.   </a:t>
            </a:r>
          </a:p>
          <a:p>
            <a:pPr algn="just"/>
            <a:r>
              <a:rPr lang="ru-RU" sz="1700" dirty="0">
                <a:latin typeface="Georgia" pitchFamily="18" charset="0"/>
              </a:rPr>
              <a:t> </a:t>
            </a:r>
            <a:r>
              <a:rPr lang="ru-RU" sz="1700" dirty="0" smtClean="0">
                <a:latin typeface="Georgia" pitchFamily="18" charset="0"/>
              </a:rPr>
              <a:t>  </a:t>
            </a:r>
            <a:r>
              <a:rPr lang="ru-RU" sz="1700" dirty="0" err="1" smtClean="0">
                <a:latin typeface="Georgia" pitchFamily="18" charset="0"/>
              </a:rPr>
              <a:t>П'єр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Буато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переклав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новелу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Банделло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французькою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мовою</a:t>
            </a:r>
            <a:r>
              <a:rPr lang="ru-RU" sz="1700" dirty="0" smtClean="0">
                <a:latin typeface="Georgia" pitchFamily="18" charset="0"/>
              </a:rPr>
              <a:t>. </a:t>
            </a:r>
            <a:r>
              <a:rPr lang="ru-RU" sz="1700" dirty="0" err="1" smtClean="0">
                <a:latin typeface="Georgia" pitchFamily="18" charset="0"/>
              </a:rPr>
              <a:t>Цей</a:t>
            </a:r>
            <a:r>
              <a:rPr lang="ru-RU" sz="1700" dirty="0" smtClean="0">
                <a:latin typeface="Georgia" pitchFamily="18" charset="0"/>
              </a:rPr>
              <a:t> переклад </a:t>
            </a:r>
            <a:r>
              <a:rPr lang="ru-RU" sz="1700" dirty="0" err="1" smtClean="0">
                <a:latin typeface="Georgia" pitchFamily="18" charset="0"/>
              </a:rPr>
              <a:t>був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використаний</a:t>
            </a:r>
            <a:r>
              <a:rPr lang="ru-RU" sz="1700" dirty="0" smtClean="0">
                <a:latin typeface="Georgia" pitchFamily="18" charset="0"/>
              </a:rPr>
              <a:t> Пойнтером, </a:t>
            </a:r>
            <a:r>
              <a:rPr lang="ru-RU" sz="1700" dirty="0" err="1" smtClean="0">
                <a:latin typeface="Georgia" pitchFamily="18" charset="0"/>
              </a:rPr>
              <a:t>англійський</a:t>
            </a:r>
            <a:r>
              <a:rPr lang="ru-RU" sz="1700" dirty="0" smtClean="0">
                <a:latin typeface="Georgia" pitchFamily="18" charset="0"/>
              </a:rPr>
              <a:t> переклад </a:t>
            </a:r>
            <a:r>
              <a:rPr lang="ru-RU" sz="1700" dirty="0" err="1" smtClean="0">
                <a:latin typeface="Georgia" pitchFamily="18" charset="0"/>
              </a:rPr>
              <a:t>якого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увійшов</a:t>
            </a:r>
            <a:r>
              <a:rPr lang="ru-RU" sz="1700" dirty="0" smtClean="0">
                <a:latin typeface="Georgia" pitchFamily="18" charset="0"/>
              </a:rPr>
              <a:t> до </a:t>
            </a:r>
            <a:r>
              <a:rPr lang="ru-RU" sz="1700" dirty="0" err="1" smtClean="0">
                <a:latin typeface="Georgia" pitchFamily="18" charset="0"/>
              </a:rPr>
              <a:t>збірки</a:t>
            </a:r>
            <a:r>
              <a:rPr lang="ru-RU" sz="1700" dirty="0" smtClean="0">
                <a:latin typeface="Georgia" pitchFamily="18" charset="0"/>
              </a:rPr>
              <a:t> «Палац насолоди» (1565—1567). </a:t>
            </a:r>
            <a:r>
              <a:rPr lang="ru-RU" sz="1700" dirty="0" err="1" smtClean="0">
                <a:latin typeface="Georgia" pitchFamily="18" charset="0"/>
              </a:rPr>
              <a:t>Саме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звідти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його</a:t>
            </a:r>
            <a:r>
              <a:rPr lang="ru-RU" sz="1700" dirty="0" smtClean="0">
                <a:latin typeface="Georgia" pitchFamily="18" charset="0"/>
              </a:rPr>
              <a:t> почерпнув Артур Брук, у </a:t>
            </a:r>
            <a:r>
              <a:rPr lang="ru-RU" sz="1700" dirty="0" err="1" smtClean="0">
                <a:latin typeface="Georgia" pitchFamily="18" charset="0"/>
              </a:rPr>
              <a:t>якого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запозичив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матеріал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Шекспір</a:t>
            </a:r>
            <a:r>
              <a:rPr lang="ru-RU" sz="1700" dirty="0" smtClean="0">
                <a:latin typeface="Georgia" pitchFamily="18" charset="0"/>
              </a:rPr>
              <a:t>.</a:t>
            </a: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430"/>
            <a:ext cx="3456384" cy="63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38164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     Для </a:t>
            </a:r>
            <a:r>
              <a:rPr lang="ru-RU" dirty="0" err="1" smtClean="0">
                <a:latin typeface="Georgia" pitchFamily="18" charset="0"/>
              </a:rPr>
              <a:t>всього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світу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latin typeface="Georgia" pitchFamily="18" charset="0"/>
              </a:rPr>
              <a:t>імена</a:t>
            </a:r>
            <a:r>
              <a:rPr lang="ru-RU" dirty="0" smtClean="0">
                <a:latin typeface="Georgia" pitchFamily="18" charset="0"/>
              </a:rPr>
              <a:t> Ромео і  </a:t>
            </a:r>
            <a:r>
              <a:rPr lang="ru-RU" dirty="0" err="1" smtClean="0">
                <a:latin typeface="Georgia" pitchFamily="18" charset="0"/>
              </a:rPr>
              <a:t>Джульєтти</a:t>
            </a:r>
            <a:r>
              <a:rPr lang="ru-RU" dirty="0" smtClean="0">
                <a:latin typeface="Georgia" pitchFamily="18" charset="0"/>
              </a:rPr>
              <a:t>   є символом чистого   і   </a:t>
            </a:r>
            <a:r>
              <a:rPr lang="ru-RU" dirty="0" err="1" smtClean="0">
                <a:latin typeface="Georgia" pitchFamily="18" charset="0"/>
              </a:rPr>
              <a:t>справжнього</a:t>
            </a:r>
            <a:r>
              <a:rPr lang="ru-RU" dirty="0" smtClean="0">
                <a:latin typeface="Georgia" pitchFamily="18" charset="0"/>
              </a:rPr>
              <a:t>   </a:t>
            </a:r>
            <a:r>
              <a:rPr lang="ru-RU" dirty="0" err="1" smtClean="0">
                <a:latin typeface="Georgia" pitchFamily="18" charset="0"/>
              </a:rPr>
              <a:t>кохання</a:t>
            </a:r>
            <a:r>
              <a:rPr lang="ru-RU" dirty="0" smtClean="0">
                <a:latin typeface="Georgia" pitchFamily="18" charset="0"/>
              </a:rPr>
              <a:t>,  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  перемогло   </a:t>
            </a:r>
            <a:r>
              <a:rPr lang="ru-RU" dirty="0" err="1" smtClean="0">
                <a:latin typeface="Georgia" pitchFamily="18" charset="0"/>
              </a:rPr>
              <a:t>ворожнечу</a:t>
            </a:r>
            <a:r>
              <a:rPr lang="ru-RU" dirty="0" smtClean="0">
                <a:latin typeface="Georgia" pitchFamily="18" charset="0"/>
              </a:rPr>
              <a:t>,   ненависть   і </a:t>
            </a:r>
            <a:r>
              <a:rPr lang="ru-RU" dirty="0" err="1" smtClean="0">
                <a:latin typeface="Georgia" pitchFamily="18" charset="0"/>
              </a:rPr>
              <a:t>підступність</a:t>
            </a:r>
            <a:r>
              <a:rPr lang="ru-RU" dirty="0" smtClean="0">
                <a:latin typeface="Georgia" pitchFamily="18" charset="0"/>
              </a:rPr>
              <a:t>.   </a:t>
            </a:r>
            <a:r>
              <a:rPr lang="ru-RU" dirty="0" err="1" smtClean="0">
                <a:latin typeface="Georgia" pitchFamily="18" charset="0"/>
              </a:rPr>
              <a:t>Її</a:t>
            </a:r>
            <a:r>
              <a:rPr lang="ru-RU" dirty="0" smtClean="0">
                <a:latin typeface="Georgia" pitchFamily="18" charset="0"/>
              </a:rPr>
              <a:t> атмосфера пронизана духом </a:t>
            </a:r>
            <a:r>
              <a:rPr lang="ru-RU" dirty="0" err="1" smtClean="0">
                <a:latin typeface="Georgia" pitchFamily="18" charset="0"/>
              </a:rPr>
              <a:t>життєрадісності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насичена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яскравими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барвами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Центральні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герої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п'єси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молоді</a:t>
            </a:r>
            <a:r>
              <a:rPr lang="ru-RU" dirty="0" smtClean="0">
                <a:latin typeface="Georgia" pitchFamily="18" charset="0"/>
              </a:rPr>
              <a:t> і </a:t>
            </a:r>
            <a:r>
              <a:rPr lang="ru-RU" dirty="0" err="1" smtClean="0">
                <a:latin typeface="Georgia" pitchFamily="18" charset="0"/>
              </a:rPr>
              <a:t>живуть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трепетним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відчуттям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радості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буття</a:t>
            </a:r>
            <a:r>
              <a:rPr lang="ru-RU" dirty="0" smtClean="0">
                <a:latin typeface="Georgia" pitchFamily="18" charset="0"/>
              </a:rPr>
              <a:t>, а </a:t>
            </a:r>
            <a:r>
              <a:rPr lang="ru-RU" dirty="0" err="1" smtClean="0">
                <a:latin typeface="Georgia" pitchFamily="18" charset="0"/>
              </a:rPr>
              <a:t>потім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безмежного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почуття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    «Ромео  і </a:t>
            </a:r>
            <a:r>
              <a:rPr lang="ru-RU" dirty="0" err="1" smtClean="0">
                <a:latin typeface="Georgia" pitchFamily="18" charset="0"/>
              </a:rPr>
              <a:t>Джульєтта</a:t>
            </a:r>
            <a:r>
              <a:rPr lang="ru-RU" dirty="0" smtClean="0">
                <a:latin typeface="Georgia" pitchFamily="18" charset="0"/>
              </a:rPr>
              <a:t>»   –  </a:t>
            </a:r>
            <a:r>
              <a:rPr lang="ru-RU" dirty="0" err="1" smtClean="0">
                <a:latin typeface="Georgia" pitchFamily="18" charset="0"/>
              </a:rPr>
              <a:t>всесвітньо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відома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latin typeface="Georgia" pitchFamily="18" charset="0"/>
              </a:rPr>
              <a:t>п'єса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Шекспіра</a:t>
            </a:r>
            <a:r>
              <a:rPr lang="ru-RU" dirty="0" smtClean="0">
                <a:latin typeface="Georgia" pitchFamily="18" charset="0"/>
              </a:rPr>
              <a:t>  про  </a:t>
            </a:r>
            <a:r>
              <a:rPr lang="ru-RU" dirty="0" err="1" smtClean="0">
                <a:latin typeface="Georgia" pitchFamily="18" charset="0"/>
              </a:rPr>
              <a:t>кохання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якому</a:t>
            </a:r>
            <a:r>
              <a:rPr lang="ru-RU" dirty="0" smtClean="0">
                <a:latin typeface="Georgia" pitchFamily="18" charset="0"/>
              </a:rPr>
              <a:t>   не   страшна   </a:t>
            </a:r>
            <a:r>
              <a:rPr lang="ru-RU" dirty="0" err="1" smtClean="0">
                <a:latin typeface="Georgia" pitchFamily="18" charset="0"/>
              </a:rPr>
              <a:t>навіть</a:t>
            </a:r>
            <a:r>
              <a:rPr lang="ru-RU" dirty="0" smtClean="0">
                <a:latin typeface="Georgia" pitchFamily="18" charset="0"/>
              </a:rPr>
              <a:t>   смерть.  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    </a:t>
            </a:r>
            <a:r>
              <a:rPr lang="ru-RU" dirty="0" err="1" smtClean="0">
                <a:latin typeface="Georgia" pitchFamily="18" charset="0"/>
              </a:rPr>
              <a:t>Шекспір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мужньо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бився</a:t>
            </a:r>
            <a:r>
              <a:rPr lang="ru-RU" dirty="0" smtClean="0">
                <a:latin typeface="Georgia" pitchFamily="18" charset="0"/>
              </a:rPr>
              <a:t> за права </a:t>
            </a:r>
            <a:r>
              <a:rPr lang="ru-RU" dirty="0" err="1" smtClean="0">
                <a:latin typeface="Georgia" pitchFamily="18" charset="0"/>
              </a:rPr>
              <a:t>людини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вірив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гідність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віддав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усі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сили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щоб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оспівати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її</a:t>
            </a:r>
            <a:r>
              <a:rPr lang="ru-RU" dirty="0" smtClean="0">
                <a:latin typeface="Georgia" pitchFamily="18" charset="0"/>
              </a:rPr>
              <a:t> красу. Тим самим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став </a:t>
            </a:r>
            <a:r>
              <a:rPr lang="ru-RU" dirty="0" err="1" smtClean="0">
                <a:latin typeface="Georgia" pitchFamily="18" charset="0"/>
              </a:rPr>
              <a:t>сучасником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всіх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поколінь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борються</a:t>
            </a:r>
            <a:r>
              <a:rPr lang="ru-RU" dirty="0" smtClean="0">
                <a:latin typeface="Georgia" pitchFamily="18" charset="0"/>
              </a:rPr>
              <a:t> за </a:t>
            </a:r>
            <a:r>
              <a:rPr lang="ru-RU" dirty="0" err="1" smtClean="0">
                <a:latin typeface="Georgia" pitchFamily="18" charset="0"/>
              </a:rPr>
              <a:t>повне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розкріпачення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людства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9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66" y="1268760"/>
            <a:ext cx="4041314" cy="43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38884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Факти</a:t>
            </a:r>
            <a:r>
              <a:rPr lang="ru-RU" sz="2800" b="1" dirty="0" smtClean="0">
                <a:latin typeface="Monotype Corsiva" pitchFamily="66" charset="0"/>
              </a:rPr>
              <a:t> про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«Ромео і </a:t>
            </a:r>
            <a:r>
              <a:rPr lang="ru-RU" sz="2800" b="1" dirty="0" err="1" smtClean="0">
                <a:latin typeface="Monotype Corsiva" pitchFamily="66" charset="0"/>
              </a:rPr>
              <a:t>Джульєтту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err="1" smtClean="0">
                <a:latin typeface="Georgia" pitchFamily="18" charset="0"/>
              </a:rPr>
              <a:t>Шекспір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імена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діючих</a:t>
            </a:r>
            <a:endParaRPr lang="ru-RU" sz="1700" dirty="0">
              <a:latin typeface="Georgia" pitchFamily="18" charset="0"/>
            </a:endParaRP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персонажів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вклав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якийсь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сенс</a:t>
            </a:r>
            <a:r>
              <a:rPr lang="ru-RU" sz="1700" dirty="0" smtClean="0">
                <a:latin typeface="Georgia" pitchFamily="18" charset="0"/>
              </a:rPr>
              <a:t>: </a:t>
            </a:r>
            <a:r>
              <a:rPr lang="ru-RU" sz="1700" dirty="0" err="1" smtClean="0">
                <a:latin typeface="Georgia" pitchFamily="18" charset="0"/>
              </a:rPr>
              <a:t>ім'я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Джульєтта</a:t>
            </a:r>
            <a:r>
              <a:rPr lang="ru-RU" sz="1700" dirty="0" smtClean="0">
                <a:latin typeface="Georgia" pitchFamily="18" charset="0"/>
              </a:rPr>
              <a:t> походить </a:t>
            </a:r>
            <a:r>
              <a:rPr lang="ru-RU" sz="1700" dirty="0" err="1" smtClean="0">
                <a:latin typeface="Georgia" pitchFamily="18" charset="0"/>
              </a:rPr>
              <a:t>від</a:t>
            </a:r>
            <a:r>
              <a:rPr lang="ru-RU" sz="1700" dirty="0" smtClean="0">
                <a:latin typeface="Georgia" pitchFamily="18" charset="0"/>
              </a:rPr>
              <a:t> англ. </a:t>
            </a:r>
            <a:r>
              <a:rPr lang="en-US" sz="1700" dirty="0" smtClean="0">
                <a:latin typeface="Georgia" pitchFamily="18" charset="0"/>
              </a:rPr>
              <a:t>July, </a:t>
            </a:r>
            <a:r>
              <a:rPr lang="ru-RU" sz="1700" dirty="0" err="1" smtClean="0">
                <a:latin typeface="Georgia" pitchFamily="18" charset="0"/>
              </a:rPr>
              <a:t>липень</a:t>
            </a:r>
            <a:r>
              <a:rPr lang="ru-RU" sz="1700" dirty="0" smtClean="0">
                <a:latin typeface="Georgia" pitchFamily="18" charset="0"/>
              </a:rPr>
              <a:t>, </a:t>
            </a:r>
            <a:r>
              <a:rPr lang="ru-RU" sz="1700" dirty="0" err="1" smtClean="0">
                <a:latin typeface="Georgia" pitchFamily="18" charset="0"/>
              </a:rPr>
              <a:t>народжена</a:t>
            </a:r>
            <a:r>
              <a:rPr lang="ru-RU" sz="1700" dirty="0" smtClean="0">
                <a:latin typeface="Georgia" pitchFamily="18" charset="0"/>
              </a:rPr>
              <a:t> в Петров день, 12-го </a:t>
            </a:r>
            <a:r>
              <a:rPr lang="ru-RU" sz="1700" dirty="0" err="1" smtClean="0">
                <a:latin typeface="Georgia" pitchFamily="18" charset="0"/>
              </a:rPr>
              <a:t>липня</a:t>
            </a:r>
            <a:r>
              <a:rPr lang="ru-RU" sz="1700" dirty="0" smtClean="0">
                <a:latin typeface="Georgia" pitchFamily="18" charset="0"/>
              </a:rPr>
              <a:t>; </a:t>
            </a:r>
            <a:r>
              <a:rPr lang="ru-RU" sz="1700" dirty="0" err="1" smtClean="0">
                <a:latin typeface="Georgia" pitchFamily="18" charset="0"/>
              </a:rPr>
              <a:t>Тібальда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називали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ірландській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культурі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котів</a:t>
            </a:r>
            <a:r>
              <a:rPr lang="ru-RU" sz="1700" dirty="0" smtClean="0">
                <a:latin typeface="Georgia" pitchFamily="18" charset="0"/>
              </a:rPr>
              <a:t>, персонаж поводиться як </a:t>
            </a:r>
            <a:r>
              <a:rPr lang="ru-RU" sz="1700" dirty="0" err="1" smtClean="0">
                <a:latin typeface="Georgia" pitchFamily="18" charset="0"/>
              </a:rPr>
              <a:t>задерикуватий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кіт</a:t>
            </a:r>
            <a:r>
              <a:rPr lang="ru-RU" sz="1700" dirty="0" smtClean="0">
                <a:latin typeface="Georgia" pitchFamily="18" charset="0"/>
              </a:rPr>
              <a:t>; Ромео - з </a:t>
            </a:r>
            <a:r>
              <a:rPr lang="ru-RU" sz="1700" dirty="0" err="1" smtClean="0">
                <a:latin typeface="Georgia" pitchFamily="18" charset="0"/>
              </a:rPr>
              <a:t>латинської</a:t>
            </a:r>
            <a:r>
              <a:rPr lang="ru-RU" sz="1700" dirty="0" smtClean="0">
                <a:latin typeface="Georgia" pitchFamily="18" charset="0"/>
              </a:rPr>
              <a:t> «паломник», у </a:t>
            </a:r>
            <a:r>
              <a:rPr lang="ru-RU" sz="1700" dirty="0" err="1" smtClean="0">
                <a:latin typeface="Georgia" pitchFamily="18" charset="0"/>
              </a:rPr>
              <a:t>Шекспіра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ймовірно</a:t>
            </a:r>
            <a:r>
              <a:rPr lang="ru-RU" sz="1700" dirty="0" smtClean="0">
                <a:latin typeface="Georgia" pitchFamily="18" charset="0"/>
              </a:rPr>
              <a:t> «паломник </a:t>
            </a:r>
            <a:r>
              <a:rPr lang="ru-RU" sz="1700" dirty="0" err="1" smtClean="0">
                <a:latin typeface="Georgia" pitchFamily="18" charset="0"/>
              </a:rPr>
              <a:t>любові</a:t>
            </a:r>
            <a:r>
              <a:rPr lang="ru-RU" sz="1700" dirty="0" smtClean="0">
                <a:latin typeface="Georgia" pitchFamily="18" charset="0"/>
              </a:rPr>
              <a:t>»; </a:t>
            </a:r>
            <a:r>
              <a:rPr lang="ru-RU" sz="1700" dirty="0" err="1" smtClean="0">
                <a:latin typeface="Georgia" pitchFamily="18" charset="0"/>
              </a:rPr>
              <a:t>Меркуціо</a:t>
            </a:r>
            <a:r>
              <a:rPr lang="ru-RU" sz="1700" dirty="0" smtClean="0">
                <a:latin typeface="Georgia" pitchFamily="18" charset="0"/>
              </a:rPr>
              <a:t> - </a:t>
            </a:r>
            <a:r>
              <a:rPr lang="ru-RU" sz="1700" dirty="0" err="1" smtClean="0">
                <a:latin typeface="Georgia" pitchFamily="18" charset="0"/>
              </a:rPr>
              <a:t>від</a:t>
            </a:r>
            <a:r>
              <a:rPr lang="ru-RU" sz="1700" dirty="0" smtClean="0">
                <a:latin typeface="Georgia" pitchFamily="18" charset="0"/>
              </a:rPr>
              <a:t> англ. </a:t>
            </a:r>
            <a:r>
              <a:rPr lang="en-US" sz="1700" dirty="0" smtClean="0">
                <a:latin typeface="Georgia" pitchFamily="18" charset="0"/>
              </a:rPr>
              <a:t>Mercury - </a:t>
            </a:r>
            <a:r>
              <a:rPr lang="ru-RU" sz="1700" dirty="0" smtClean="0">
                <a:latin typeface="Georgia" pitchFamily="18" charset="0"/>
              </a:rPr>
              <a:t>ртуть, персонаж так само </a:t>
            </a:r>
            <a:r>
              <a:rPr lang="ru-RU" sz="1700" dirty="0" err="1" smtClean="0">
                <a:latin typeface="Georgia" pitchFamily="18" charset="0"/>
              </a:rPr>
              <a:t>непосидючий</a:t>
            </a:r>
            <a:r>
              <a:rPr lang="ru-RU" sz="1700" dirty="0" smtClean="0">
                <a:latin typeface="Georgia" pitchFamily="18" charset="0"/>
              </a:rPr>
              <a:t> і </a:t>
            </a:r>
            <a:r>
              <a:rPr lang="ru-RU" sz="1700" dirty="0" err="1" smtClean="0">
                <a:latin typeface="Georgia" pitchFamily="18" charset="0"/>
              </a:rPr>
              <a:t>завжди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русі</a:t>
            </a:r>
            <a:r>
              <a:rPr lang="ru-RU" sz="1700" dirty="0" smtClean="0">
                <a:latin typeface="Georgia" pitchFamily="18" charset="0"/>
              </a:rPr>
              <a:t>, як і метал.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smtClean="0">
                <a:latin typeface="Georgia" pitchFamily="18" charset="0"/>
              </a:rPr>
              <a:t>Коли </a:t>
            </a:r>
            <a:r>
              <a:rPr lang="ru-RU" sz="1700" dirty="0" err="1" smtClean="0">
                <a:latin typeface="Georgia" pitchFamily="18" charset="0"/>
              </a:rPr>
              <a:t>п’єса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була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вперше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опублікована</a:t>
            </a:r>
            <a:r>
              <a:rPr lang="ru-RU" sz="1700" dirty="0" smtClean="0">
                <a:latin typeface="Georgia" pitchFamily="18" charset="0"/>
              </a:rPr>
              <a:t>, «Ромео і </a:t>
            </a:r>
            <a:r>
              <a:rPr lang="ru-RU" sz="1700" dirty="0" err="1" smtClean="0">
                <a:latin typeface="Georgia" pitchFamily="18" charset="0"/>
              </a:rPr>
              <a:t>Джульєтта</a:t>
            </a:r>
            <a:r>
              <a:rPr lang="ru-RU" sz="1700" dirty="0" smtClean="0">
                <a:latin typeface="Georgia" pitchFamily="18" charset="0"/>
              </a:rPr>
              <a:t>» </a:t>
            </a:r>
            <a:r>
              <a:rPr lang="ru-RU" sz="1700" dirty="0" err="1" smtClean="0">
                <a:latin typeface="Georgia" pitchFamily="18" charset="0"/>
              </a:rPr>
              <a:t>була</a:t>
            </a:r>
            <a:r>
              <a:rPr lang="ru-RU" sz="1700" dirty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набагато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більш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наочна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назва</a:t>
            </a:r>
            <a:r>
              <a:rPr lang="ru-RU" sz="1700" dirty="0" smtClean="0">
                <a:latin typeface="Georgia" pitchFamily="18" charset="0"/>
              </a:rPr>
              <a:t>: «</a:t>
            </a:r>
            <a:r>
              <a:rPr lang="ru-RU" sz="1700" dirty="0" err="1" smtClean="0">
                <a:latin typeface="Georgia" pitchFamily="18" charset="0"/>
              </a:rPr>
              <a:t>Пречудова</a:t>
            </a:r>
            <a:r>
              <a:rPr lang="ru-RU" sz="1700" smtClean="0">
                <a:latin typeface="Georgia" pitchFamily="18" charset="0"/>
              </a:rPr>
              <a:t> і </a:t>
            </a:r>
            <a:r>
              <a:rPr lang="ru-RU" sz="1700" dirty="0" err="1" smtClean="0">
                <a:latin typeface="Georgia" pitchFamily="18" charset="0"/>
              </a:rPr>
              <a:t>сумна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трагедія</a:t>
            </a:r>
            <a:r>
              <a:rPr lang="ru-RU" sz="1700" dirty="0" smtClean="0">
                <a:latin typeface="Georgia" pitchFamily="18" charset="0"/>
              </a:rPr>
              <a:t> про Ромео і </a:t>
            </a:r>
            <a:r>
              <a:rPr lang="ru-RU" sz="1700" dirty="0" err="1" smtClean="0">
                <a:latin typeface="Georgia" pitchFamily="18" charset="0"/>
              </a:rPr>
              <a:t>Джульєтту</a:t>
            </a:r>
            <a:r>
              <a:rPr lang="ru-RU" sz="1700" dirty="0" smtClean="0">
                <a:latin typeface="Georgia" pitchFamily="18" charset="0"/>
              </a:rPr>
              <a:t>».</a:t>
            </a: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69" y="692696"/>
            <a:ext cx="40704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3816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1700" dirty="0" smtClean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smtClean="0">
                <a:latin typeface="Georgia" pitchFamily="18" charset="0"/>
              </a:rPr>
              <a:t>«Ромео і </a:t>
            </a:r>
            <a:r>
              <a:rPr lang="ru-RU" sz="1700" dirty="0" err="1" smtClean="0">
                <a:latin typeface="Georgia" pitchFamily="18" charset="0"/>
              </a:rPr>
              <a:t>Джульєтта</a:t>
            </a:r>
            <a:r>
              <a:rPr lang="ru-RU" sz="1700" dirty="0" smtClean="0">
                <a:latin typeface="Georgia" pitchFamily="18" charset="0"/>
              </a:rPr>
              <a:t>»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починається</a:t>
            </a:r>
            <a:r>
              <a:rPr lang="ru-RU" sz="1700" dirty="0" smtClean="0">
                <a:latin typeface="Georgia" pitchFamily="18" charset="0"/>
              </a:rPr>
              <a:t> з прологу, з </a:t>
            </a:r>
            <a:r>
              <a:rPr lang="ru-RU" sz="1700" dirty="0" err="1" smtClean="0">
                <a:latin typeface="Georgia" pitchFamily="18" charset="0"/>
              </a:rPr>
              <a:t>якого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читач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дізнається</a:t>
            </a:r>
            <a:r>
              <a:rPr lang="ru-RU" sz="1700" dirty="0" smtClean="0">
                <a:latin typeface="Georgia" pitchFamily="18" charset="0"/>
              </a:rPr>
              <a:t>, </a:t>
            </a:r>
            <a:r>
              <a:rPr lang="ru-RU" sz="1700" dirty="0" err="1" smtClean="0">
                <a:latin typeface="Georgia" pitchFamily="18" charset="0"/>
              </a:rPr>
              <a:t>що</a:t>
            </a:r>
            <a:r>
              <a:rPr lang="ru-RU" sz="1700" dirty="0" smtClean="0">
                <a:latin typeface="Georgia" pitchFamily="18" charset="0"/>
              </a:rPr>
              <a:t> буде </a:t>
            </a:r>
            <a:r>
              <a:rPr lang="ru-RU" sz="1700" dirty="0" err="1" smtClean="0">
                <a:latin typeface="Georgia" pitchFamily="18" charset="0"/>
              </a:rPr>
              <a:t>відбуватися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п’єсі</a:t>
            </a:r>
            <a:r>
              <a:rPr lang="ru-RU" sz="1700" dirty="0" smtClean="0">
                <a:latin typeface="Georgia" pitchFamily="18" charset="0"/>
              </a:rPr>
              <a:t>, тому </a:t>
            </a:r>
            <a:r>
              <a:rPr lang="ru-RU" sz="1700" dirty="0" err="1" smtClean="0">
                <a:latin typeface="Georgia" pitchFamily="18" charset="0"/>
              </a:rPr>
              <a:t>кінцівка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ні</a:t>
            </a:r>
            <a:r>
              <a:rPr lang="ru-RU" sz="1700" dirty="0" smtClean="0">
                <a:latin typeface="Georgia" pitchFamily="18" charset="0"/>
              </a:rPr>
              <a:t> для кого не </a:t>
            </a:r>
            <a:r>
              <a:rPr lang="ru-RU" sz="1700" dirty="0" err="1" smtClean="0">
                <a:latin typeface="Georgia" pitchFamily="18" charset="0"/>
              </a:rPr>
              <a:t>була</a:t>
            </a:r>
            <a:r>
              <a:rPr lang="ru-RU" sz="1700" dirty="0" smtClean="0">
                <a:latin typeface="Georgia" pitchFamily="18" charset="0"/>
              </a:rPr>
              <a:t> сюрпризом.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smtClean="0">
                <a:latin typeface="Georgia" pitchFamily="18" charset="0"/>
              </a:rPr>
              <a:t>Балкон </a:t>
            </a:r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 – </a:t>
            </a:r>
            <a:r>
              <a:rPr lang="ru-RU" sz="1700" dirty="0" err="1" smtClean="0">
                <a:latin typeface="Georgia" pitchFamily="18" charset="0"/>
              </a:rPr>
              <a:t>важлива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деталь будь постановки </a:t>
            </a:r>
            <a:r>
              <a:rPr lang="ru-RU" sz="1700" dirty="0" err="1" smtClean="0">
                <a:latin typeface="Georgia" pitchFamily="18" charset="0"/>
              </a:rPr>
              <a:t>або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фільму</a:t>
            </a:r>
            <a:r>
              <a:rPr lang="ru-RU" sz="1700" dirty="0" smtClean="0">
                <a:latin typeface="Georgia" pitchFamily="18" charset="0"/>
              </a:rPr>
              <a:t> про </a:t>
            </a:r>
            <a:r>
              <a:rPr lang="ru-RU" sz="1700" dirty="0" err="1" smtClean="0">
                <a:latin typeface="Georgia" pitchFamily="18" charset="0"/>
              </a:rPr>
              <a:t>легендарних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закоханих</a:t>
            </a:r>
            <a:r>
              <a:rPr lang="ru-RU" sz="1700" dirty="0" smtClean="0">
                <a:latin typeface="Georgia" pitchFamily="18" charset="0"/>
              </a:rPr>
              <a:t>. Без </a:t>
            </a:r>
            <a:r>
              <a:rPr lang="ru-RU" sz="1700" dirty="0" err="1" smtClean="0">
                <a:latin typeface="Georgia" pitchFamily="18" charset="0"/>
              </a:rPr>
              <a:t>цієї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деталі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немислимо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зміст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шекспірівської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п’єси</a:t>
            </a:r>
            <a:r>
              <a:rPr lang="ru-RU" sz="1700" dirty="0" smtClean="0">
                <a:latin typeface="Georgia" pitchFamily="18" charset="0"/>
              </a:rPr>
              <a:t>, вона стала </a:t>
            </a:r>
            <a:r>
              <a:rPr lang="ru-RU" sz="1700" dirty="0" err="1" smtClean="0">
                <a:latin typeface="Georgia" pitchFamily="18" charset="0"/>
              </a:rPr>
              <a:t>всесвітньо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відомим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візуальним</a:t>
            </a:r>
            <a:r>
              <a:rPr lang="ru-RU" sz="1700" dirty="0" smtClean="0">
                <a:latin typeface="Georgia" pitchFamily="18" charset="0"/>
              </a:rPr>
              <a:t> символом романтичного </a:t>
            </a:r>
            <a:r>
              <a:rPr lang="ru-RU" sz="1700" dirty="0" err="1" smtClean="0">
                <a:latin typeface="Georgia" pitchFamily="18" charset="0"/>
              </a:rPr>
              <a:t>пояснення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закоханих</a:t>
            </a:r>
            <a:r>
              <a:rPr lang="ru-RU" sz="1700" dirty="0" smtClean="0">
                <a:latin typeface="Georgia" pitchFamily="18" charset="0"/>
              </a:rPr>
              <a:t>. </a:t>
            </a:r>
            <a:r>
              <a:rPr lang="ru-RU" sz="1700" dirty="0" err="1" smtClean="0">
                <a:latin typeface="Georgia" pitchFamily="18" charset="0"/>
              </a:rPr>
              <a:t>Однак</a:t>
            </a:r>
            <a:r>
              <a:rPr lang="ru-RU" sz="1700" dirty="0" smtClean="0">
                <a:latin typeface="Georgia" pitchFamily="18" charset="0"/>
              </a:rPr>
              <a:t>, балкон </a:t>
            </a:r>
            <a:r>
              <a:rPr lang="ru-RU" sz="1700" dirty="0" err="1" smtClean="0">
                <a:latin typeface="Georgia" pitchFamily="18" charset="0"/>
              </a:rPr>
              <a:t>згадується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тільки</a:t>
            </a:r>
            <a:r>
              <a:rPr lang="ru-RU" sz="1700" dirty="0" smtClean="0">
                <a:latin typeface="Georgia" pitchFamily="18" charset="0"/>
              </a:rPr>
              <a:t> в 1524 </a:t>
            </a:r>
            <a:r>
              <a:rPr lang="ru-RU" sz="1700" dirty="0" err="1" smtClean="0">
                <a:latin typeface="Georgia" pitchFamily="18" charset="0"/>
              </a:rPr>
              <a:t>році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сюжеті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італійського</a:t>
            </a:r>
            <a:r>
              <a:rPr lang="ru-RU" sz="1700" dirty="0" smtClean="0">
                <a:latin typeface="Georgia" pitchFamily="18" charset="0"/>
              </a:rPr>
              <a:t> автора </a:t>
            </a:r>
            <a:r>
              <a:rPr lang="ru-RU" sz="1700" dirty="0" err="1" smtClean="0">
                <a:latin typeface="Georgia" pitchFamily="18" charset="0"/>
              </a:rPr>
              <a:t>Луїджі</a:t>
            </a:r>
            <a:r>
              <a:rPr lang="ru-RU" sz="1700" dirty="0" smtClean="0">
                <a:latin typeface="Georgia" pitchFamily="18" charset="0"/>
              </a:rPr>
              <a:t> Да Порто. В </a:t>
            </a:r>
            <a:r>
              <a:rPr lang="ru-RU" sz="1700" dirty="0" err="1" smtClean="0">
                <a:latin typeface="Georgia" pitchFamily="18" charset="0"/>
              </a:rPr>
              <a:t>оригінальній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версії</a:t>
            </a:r>
            <a:r>
              <a:rPr lang="ru-RU" sz="1700" dirty="0" smtClean="0">
                <a:latin typeface="Georgia" pitchFamily="18" charset="0"/>
              </a:rPr>
              <a:t> у </a:t>
            </a:r>
            <a:r>
              <a:rPr lang="ru-RU" sz="1700" dirty="0" err="1" smtClean="0">
                <a:latin typeface="Georgia" pitchFamily="18" charset="0"/>
              </a:rPr>
              <a:t>Шекспіра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мова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йде</a:t>
            </a:r>
            <a:r>
              <a:rPr lang="ru-RU" sz="1700" dirty="0" smtClean="0">
                <a:latin typeface="Georgia" pitchFamily="18" charset="0"/>
              </a:rPr>
              <a:t> не про балкон. Ромео </a:t>
            </a:r>
            <a:r>
              <a:rPr lang="ru-RU" sz="1700" dirty="0" err="1" smtClean="0">
                <a:latin typeface="Georgia" pitchFamily="18" charset="0"/>
              </a:rPr>
              <a:t>слухав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промову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 просто з </a:t>
            </a:r>
            <a:r>
              <a:rPr lang="ru-RU" sz="1700" dirty="0" err="1" smtClean="0">
                <a:latin typeface="Georgia" pitchFamily="18" charset="0"/>
              </a:rPr>
              <a:t>вікна</a:t>
            </a:r>
            <a:r>
              <a:rPr lang="ru-RU" sz="1700" dirty="0" smtClean="0">
                <a:latin typeface="Georgia" pitchFamily="18" charset="0"/>
              </a:rPr>
              <a:t>.</a:t>
            </a: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91742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9"/>
            <a:ext cx="38164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1700" dirty="0" smtClean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smtClean="0">
                <a:latin typeface="Georgia" pitchFamily="18" charset="0"/>
              </a:rPr>
              <a:t>В </a:t>
            </a:r>
            <a:r>
              <a:rPr lang="ru-RU" sz="1700" dirty="0" err="1" smtClean="0">
                <a:latin typeface="Georgia" pitchFamily="18" charset="0"/>
              </a:rPr>
              <a:t>оригінальній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п’єсі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Шекспіра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 на момент </a:t>
            </a:r>
            <a:r>
              <a:rPr lang="ru-RU" sz="1700" dirty="0" err="1" smtClean="0">
                <a:latin typeface="Georgia" pitchFamily="18" charset="0"/>
              </a:rPr>
              <a:t>описуваних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подій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було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всього</a:t>
            </a:r>
            <a:r>
              <a:rPr lang="ru-RU" sz="1700" dirty="0" smtClean="0">
                <a:latin typeface="Georgia" pitchFamily="18" charset="0"/>
              </a:rPr>
              <a:t> 13 </a:t>
            </a:r>
            <a:r>
              <a:rPr lang="ru-RU" sz="1700" dirty="0" err="1" smtClean="0">
                <a:latin typeface="Georgia" pitchFamily="18" charset="0"/>
              </a:rPr>
              <a:t>років</a:t>
            </a:r>
            <a:r>
              <a:rPr lang="ru-RU" sz="1700" dirty="0" smtClean="0">
                <a:latin typeface="Georgia" pitchFamily="18" charset="0"/>
              </a:rPr>
              <a:t>, а Ромео – 21 </a:t>
            </a:r>
            <a:r>
              <a:rPr lang="ru-RU" sz="1700" dirty="0" err="1" smtClean="0">
                <a:latin typeface="Georgia" pitchFamily="18" charset="0"/>
              </a:rPr>
              <a:t>рік</a:t>
            </a:r>
            <a:r>
              <a:rPr lang="ru-RU" sz="1700" dirty="0" smtClean="0">
                <a:latin typeface="Georg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smtClean="0">
                <a:latin typeface="Georgia" pitchFamily="18" charset="0"/>
              </a:rPr>
              <a:t>У 1662 </a:t>
            </a:r>
            <a:r>
              <a:rPr lang="ru-RU" sz="1700" dirty="0" err="1" smtClean="0">
                <a:latin typeface="Georgia" pitchFamily="18" charset="0"/>
              </a:rPr>
              <a:t>році</a:t>
            </a:r>
            <a:r>
              <a:rPr lang="ru-RU" sz="1700" dirty="0" smtClean="0">
                <a:latin typeface="Georgia" pitchFamily="18" charset="0"/>
              </a:rPr>
              <a:t> актриса </a:t>
            </a:r>
            <a:r>
              <a:rPr lang="ru-RU" sz="1700" dirty="0" err="1" smtClean="0">
                <a:latin typeface="Georgia" pitchFamily="18" charset="0"/>
              </a:rPr>
              <a:t>Мері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Сондерсон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вийшла</a:t>
            </a:r>
            <a:r>
              <a:rPr lang="ru-RU" sz="1700" dirty="0" smtClean="0">
                <a:latin typeface="Georgia" pitchFamily="18" charset="0"/>
              </a:rPr>
              <a:t> на сцену в </a:t>
            </a:r>
            <a:r>
              <a:rPr lang="ru-RU" sz="1700" dirty="0" err="1" smtClean="0">
                <a:latin typeface="Georgia" pitchFamily="18" charset="0"/>
              </a:rPr>
              <a:t>ролі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, і вона </a:t>
            </a:r>
            <a:r>
              <a:rPr lang="ru-RU" sz="1700" dirty="0" err="1" smtClean="0">
                <a:latin typeface="Georgia" pitchFamily="18" charset="0"/>
              </a:rPr>
              <a:t>вважається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першою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жінкою</a:t>
            </a:r>
            <a:r>
              <a:rPr lang="ru-RU" sz="1700" dirty="0" smtClean="0">
                <a:latin typeface="Georgia" pitchFamily="18" charset="0"/>
              </a:rPr>
              <a:t>, яка </a:t>
            </a:r>
            <a:r>
              <a:rPr lang="ru-RU" sz="1700" dirty="0" err="1" smtClean="0">
                <a:latin typeface="Georgia" pitchFamily="18" charset="0"/>
              </a:rPr>
              <a:t>відіграла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цю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культову</a:t>
            </a:r>
            <a:r>
              <a:rPr lang="ru-RU" sz="1700" dirty="0" smtClean="0">
                <a:latin typeface="Georgia" pitchFamily="18" charset="0"/>
              </a:rPr>
              <a:t> роль. До </a:t>
            </a:r>
            <a:r>
              <a:rPr lang="ru-RU" sz="1700" dirty="0" err="1" smtClean="0">
                <a:latin typeface="Georgia" pitchFamily="18" charset="0"/>
              </a:rPr>
              <a:t>цього</a:t>
            </a:r>
            <a:r>
              <a:rPr lang="ru-RU" sz="1700" dirty="0" smtClean="0">
                <a:latin typeface="Georgia" pitchFamily="18" charset="0"/>
              </a:rPr>
              <a:t> моменту на </a:t>
            </a:r>
            <a:r>
              <a:rPr lang="ru-RU" sz="1700" dirty="0" err="1" smtClean="0">
                <a:latin typeface="Georgia" pitchFamily="18" charset="0"/>
              </a:rPr>
              <a:t>всі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ролі</a:t>
            </a:r>
            <a:r>
              <a:rPr lang="ru-RU" sz="1700" dirty="0" smtClean="0">
                <a:latin typeface="Georgia" pitchFamily="18" charset="0"/>
              </a:rPr>
              <a:t> в </a:t>
            </a:r>
            <a:r>
              <a:rPr lang="ru-RU" sz="1700" dirty="0" err="1" smtClean="0">
                <a:latin typeface="Georgia" pitchFamily="18" charset="0"/>
              </a:rPr>
              <a:t>театрі</a:t>
            </a:r>
            <a:r>
              <a:rPr lang="ru-RU" sz="1700" dirty="0" smtClean="0">
                <a:latin typeface="Georgia" pitchFamily="18" charset="0"/>
              </a:rPr>
              <a:t>, </a:t>
            </a:r>
            <a:r>
              <a:rPr lang="ru-RU" sz="1700" dirty="0" err="1" smtClean="0">
                <a:latin typeface="Georgia" pitchFamily="18" charset="0"/>
              </a:rPr>
              <a:t>включаючи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жіночі</a:t>
            </a:r>
            <a:r>
              <a:rPr lang="ru-RU" sz="1700" dirty="0" smtClean="0">
                <a:latin typeface="Georgia" pitchFamily="18" charset="0"/>
              </a:rPr>
              <a:t>, </a:t>
            </a:r>
            <a:r>
              <a:rPr lang="ru-RU" sz="1700" dirty="0" err="1" smtClean="0">
                <a:latin typeface="Georgia" pitchFamily="18" charset="0"/>
              </a:rPr>
              <a:t>виконували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тільки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чоловіки</a:t>
            </a:r>
            <a:r>
              <a:rPr lang="ru-RU" sz="1700" dirty="0" smtClean="0">
                <a:latin typeface="Georg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700" dirty="0" err="1" smtClean="0">
                <a:latin typeface="Georgia" pitchFamily="18" charset="0"/>
              </a:rPr>
              <a:t>Шекспір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назавжди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обезсмертив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err="1" smtClean="0">
                <a:latin typeface="Georgia" pitchFamily="18" charset="0"/>
              </a:rPr>
              <a:t>італійське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місто</a:t>
            </a:r>
            <a:r>
              <a:rPr lang="ru-RU" sz="1700" dirty="0" smtClean="0">
                <a:latin typeface="Georgia" pitchFamily="18" charset="0"/>
              </a:rPr>
              <a:t> Верона </a:t>
            </a:r>
            <a:r>
              <a:rPr lang="ru-RU" sz="1700" dirty="0" err="1" smtClean="0">
                <a:latin typeface="Georgia" pitchFamily="18" charset="0"/>
              </a:rPr>
              <a:t>кращою</a:t>
            </a:r>
            <a:r>
              <a:rPr lang="ru-RU" sz="17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драмою про </a:t>
            </a:r>
            <a:r>
              <a:rPr lang="ru-RU" sz="1700" dirty="0" err="1" smtClean="0">
                <a:latin typeface="Georgia" pitchFamily="18" charset="0"/>
              </a:rPr>
              <a:t>кохання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всіх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часів</a:t>
            </a:r>
            <a:r>
              <a:rPr lang="ru-RU" sz="1700" dirty="0" smtClean="0">
                <a:latin typeface="Georgia" pitchFamily="18" charset="0"/>
              </a:rPr>
              <a:t> і </a:t>
            </a:r>
            <a:r>
              <a:rPr lang="ru-RU" sz="1700" dirty="0" err="1" smtClean="0">
                <a:latin typeface="Georgia" pitchFamily="18" charset="0"/>
              </a:rPr>
              <a:t>народів</a:t>
            </a:r>
            <a:r>
              <a:rPr lang="ru-RU" sz="1700" dirty="0" smtClean="0">
                <a:latin typeface="Georgia" pitchFamily="18" charset="0"/>
              </a:rPr>
              <a:t>. </a:t>
            </a:r>
            <a:r>
              <a:rPr lang="ru-RU" sz="1700" dirty="0" err="1" smtClean="0">
                <a:latin typeface="Georgia" pitchFamily="18" charset="0"/>
              </a:rPr>
              <a:t>Імена</a:t>
            </a:r>
            <a:r>
              <a:rPr lang="ru-RU" sz="1700" dirty="0" smtClean="0">
                <a:latin typeface="Georgia" pitchFamily="18" charset="0"/>
              </a:rPr>
              <a:t> Ромео і </a:t>
            </a:r>
            <a:r>
              <a:rPr lang="ru-RU" sz="1700" dirty="0" err="1" smtClean="0">
                <a:latin typeface="Georgia" pitchFamily="18" charset="0"/>
              </a:rPr>
              <a:t>Джульєтта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нерозривно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пов’язані</a:t>
            </a:r>
            <a:r>
              <a:rPr lang="ru-RU" sz="1700" dirty="0" smtClean="0">
                <a:latin typeface="Georgia" pitchFamily="18" charset="0"/>
              </a:rPr>
              <a:t> з </a:t>
            </a:r>
            <a:r>
              <a:rPr lang="ru-RU" sz="1700" dirty="0" err="1" smtClean="0">
                <a:latin typeface="Georgia" pitchFamily="18" charset="0"/>
              </a:rPr>
              <a:t>назвою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цього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міста</a:t>
            </a:r>
            <a:r>
              <a:rPr lang="ru-RU" sz="1700" dirty="0" smtClean="0">
                <a:latin typeface="Georgia" pitchFamily="18" charset="0"/>
              </a:rPr>
              <a:t>. У 1907 </a:t>
            </a:r>
            <a:r>
              <a:rPr lang="ru-RU" sz="1700" dirty="0" err="1" smtClean="0">
                <a:latin typeface="Georgia" pitchFamily="18" charset="0"/>
              </a:rPr>
              <a:t>році</a:t>
            </a:r>
            <a:r>
              <a:rPr lang="ru-RU" sz="1700" dirty="0" smtClean="0">
                <a:latin typeface="Georgia" pitchFamily="18" charset="0"/>
              </a:rPr>
              <a:t> у </a:t>
            </a:r>
            <a:r>
              <a:rPr lang="ru-RU" sz="1700" dirty="0" err="1" smtClean="0">
                <a:latin typeface="Georgia" pitchFamily="18" charset="0"/>
              </a:rPr>
              <a:t>Вероні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з’явився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Будинок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Джульєтти</a:t>
            </a:r>
            <a:r>
              <a:rPr lang="ru-RU" sz="1700" dirty="0" smtClean="0">
                <a:latin typeface="Georgia" pitchFamily="18" charset="0"/>
              </a:rPr>
              <a:t> на </a:t>
            </a:r>
            <a:r>
              <a:rPr lang="ru-RU" sz="1700" dirty="0" err="1" smtClean="0">
                <a:latin typeface="Georgia" pitchFamily="18" charset="0"/>
              </a:rPr>
              <a:t>вулиці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Віа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 err="1" smtClean="0">
                <a:latin typeface="Georgia" pitchFamily="18" charset="0"/>
              </a:rPr>
              <a:t>Капелло</a:t>
            </a:r>
            <a:r>
              <a:rPr lang="ru-RU" sz="1700" dirty="0" smtClean="0">
                <a:latin typeface="Georgia" pitchFamily="18" charset="0"/>
              </a:rPr>
              <a:t>, </a:t>
            </a:r>
            <a:r>
              <a:rPr lang="ru-RU" sz="1700" dirty="0" err="1" smtClean="0">
                <a:latin typeface="Georgia" pitchFamily="18" charset="0"/>
              </a:rPr>
              <a:t>будинок</a:t>
            </a:r>
            <a:r>
              <a:rPr lang="ru-RU" sz="1700" dirty="0" smtClean="0">
                <a:latin typeface="Georgia" pitchFamily="18" charset="0"/>
              </a:rPr>
              <a:t> 23.</a:t>
            </a:r>
          </a:p>
          <a:p>
            <a:pPr algn="just"/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9" y="764704"/>
            <a:ext cx="1548484" cy="24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55" y="736079"/>
            <a:ext cx="1583792" cy="24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06" y="769709"/>
            <a:ext cx="1734911" cy="24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19" y="769709"/>
            <a:ext cx="1706503" cy="243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62" y="736079"/>
            <a:ext cx="1556967" cy="245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5" y="3648620"/>
            <a:ext cx="1630538" cy="26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69" y="3671291"/>
            <a:ext cx="17557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43" y="3745704"/>
            <a:ext cx="1524486" cy="254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21" y="3717032"/>
            <a:ext cx="1708398" cy="261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13" y="3717032"/>
            <a:ext cx="1772331" cy="26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3844" y="116632"/>
            <a:ext cx="1568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Книги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06" y="3505946"/>
            <a:ext cx="40909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395"/>
            <a:ext cx="2304256" cy="322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931"/>
            <a:ext cx="2088232" cy="318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З112\Desktop\Фоны для презентаций\504bf2428e4c25384769b6cdafe7c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36724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            </a:t>
            </a:r>
            <a:r>
              <a:rPr lang="ru-RU" sz="2800" b="1" dirty="0" err="1" smtClean="0">
                <a:latin typeface="Monotype Corsiva" pitchFamily="66" charset="0"/>
              </a:rPr>
              <a:t>Фільми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</a:p>
          <a:p>
            <a:pPr algn="just"/>
            <a:r>
              <a:rPr lang="ru-RU" dirty="0" err="1" smtClean="0">
                <a:latin typeface="Georgia" pitchFamily="18" charset="0"/>
              </a:rPr>
              <a:t>Вперше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трагедія</a:t>
            </a:r>
            <a:r>
              <a:rPr lang="ru-RU" dirty="0" smtClean="0">
                <a:latin typeface="Georgia" pitchFamily="18" charset="0"/>
              </a:rPr>
              <a:t> «Ромео і </a:t>
            </a:r>
            <a:r>
              <a:rPr lang="ru-RU" dirty="0" err="1" smtClean="0">
                <a:latin typeface="Georgia" pitchFamily="18" charset="0"/>
              </a:rPr>
              <a:t>Джульєтта</a:t>
            </a:r>
            <a:r>
              <a:rPr lang="ru-RU" dirty="0" smtClean="0">
                <a:latin typeface="Georgia" pitchFamily="18" charset="0"/>
              </a:rPr>
              <a:t>» </a:t>
            </a:r>
            <a:r>
              <a:rPr lang="ru-RU" dirty="0" err="1" smtClean="0">
                <a:latin typeface="Georgia" pitchFamily="18" charset="0"/>
              </a:rPr>
              <a:t>була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екранізована</a:t>
            </a:r>
            <a:r>
              <a:rPr lang="ru-RU" dirty="0" smtClean="0">
                <a:latin typeface="Georgia" pitchFamily="18" charset="0"/>
              </a:rPr>
              <a:t> в 1900 </a:t>
            </a:r>
            <a:r>
              <a:rPr lang="ru-RU" dirty="0" err="1" smtClean="0">
                <a:latin typeface="Georgia" pitchFamily="18" charset="0"/>
              </a:rPr>
              <a:t>році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Georgia" pitchFamily="18" charset="0"/>
              </a:rPr>
              <a:t>Всього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існує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більше</a:t>
            </a:r>
            <a:r>
              <a:rPr lang="ru-RU" dirty="0" smtClean="0">
                <a:latin typeface="Georgia" pitchFamily="18" charset="0"/>
              </a:rPr>
              <a:t> 100 </a:t>
            </a:r>
            <a:r>
              <a:rPr lang="ru-RU" dirty="0" err="1" smtClean="0">
                <a:latin typeface="Georgia" pitchFamily="18" charset="0"/>
              </a:rPr>
              <a:t>екранізацій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цієї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знаменитої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п’єси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Причому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фільми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її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основі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знімалися</a:t>
            </a:r>
            <a:r>
              <a:rPr lang="ru-RU" dirty="0" smtClean="0">
                <a:latin typeface="Georgia" pitchFamily="18" charset="0"/>
              </a:rPr>
              <a:t> в десятках </a:t>
            </a:r>
            <a:r>
              <a:rPr lang="ru-RU" dirty="0" err="1" smtClean="0">
                <a:latin typeface="Georgia" pitchFamily="18" charset="0"/>
              </a:rPr>
              <a:t>країн</a:t>
            </a:r>
            <a:r>
              <a:rPr lang="ru-RU" dirty="0" smtClean="0">
                <a:latin typeface="Georgia" pitchFamily="18" charset="0"/>
              </a:rPr>
              <a:t> – США, Канада, </a:t>
            </a:r>
            <a:r>
              <a:rPr lang="ru-RU" dirty="0" err="1" smtClean="0">
                <a:latin typeface="Georgia" pitchFamily="18" charset="0"/>
              </a:rPr>
              <a:t>Франція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Італія</a:t>
            </a:r>
            <a:r>
              <a:rPr lang="ru-RU" dirty="0" smtClean="0">
                <a:latin typeface="Georgia" pitchFamily="18" charset="0"/>
              </a:rPr>
              <a:t>, Узбекистан, </a:t>
            </a:r>
            <a:r>
              <a:rPr lang="ru-RU" dirty="0" err="1" smtClean="0">
                <a:latin typeface="Georgia" pitchFamily="18" charset="0"/>
              </a:rPr>
              <a:t>Філіппіни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Хорватія</a:t>
            </a:r>
            <a:r>
              <a:rPr lang="ru-RU" dirty="0" smtClean="0">
                <a:latin typeface="Georgia" pitchFamily="18" charset="0"/>
              </a:rPr>
              <a:t>, Аргентина і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інших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8" y="3717032"/>
            <a:ext cx="1930276" cy="26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2" y="244103"/>
            <a:ext cx="1880610" cy="263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5853"/>
            <a:ext cx="1899628" cy="260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1" y="3183837"/>
            <a:ext cx="1949882" cy="293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36" y="3229666"/>
            <a:ext cx="1961048" cy="28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813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СЗ112</dc:creator>
  <cp:lastModifiedBy>СЗ112</cp:lastModifiedBy>
  <cp:revision>27</cp:revision>
  <dcterms:created xsi:type="dcterms:W3CDTF">2025-02-18T08:49:55Z</dcterms:created>
  <dcterms:modified xsi:type="dcterms:W3CDTF">2025-04-03T07:56:48Z</dcterms:modified>
</cp:coreProperties>
</file>